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37"/>
  </p:notesMasterIdLst>
  <p:sldIdLst>
    <p:sldId id="259" r:id="rId2"/>
    <p:sldId id="461" r:id="rId3"/>
    <p:sldId id="462" r:id="rId4"/>
    <p:sldId id="431" r:id="rId5"/>
    <p:sldId id="463" r:id="rId6"/>
    <p:sldId id="464" r:id="rId7"/>
    <p:sldId id="445" r:id="rId8"/>
    <p:sldId id="438" r:id="rId9"/>
    <p:sldId id="442" r:id="rId10"/>
    <p:sldId id="389" r:id="rId11"/>
    <p:sldId id="465" r:id="rId12"/>
    <p:sldId id="467" r:id="rId13"/>
    <p:sldId id="466" r:id="rId14"/>
    <p:sldId id="468" r:id="rId15"/>
    <p:sldId id="469" r:id="rId16"/>
    <p:sldId id="470" r:id="rId17"/>
    <p:sldId id="471" r:id="rId18"/>
    <p:sldId id="473" r:id="rId19"/>
    <p:sldId id="474" r:id="rId20"/>
    <p:sldId id="397" r:id="rId21"/>
    <p:sldId id="398" r:id="rId22"/>
    <p:sldId id="399" r:id="rId23"/>
    <p:sldId id="400" r:id="rId24"/>
    <p:sldId id="454" r:id="rId25"/>
    <p:sldId id="455" r:id="rId26"/>
    <p:sldId id="456" r:id="rId27"/>
    <p:sldId id="457" r:id="rId28"/>
    <p:sldId id="401" r:id="rId29"/>
    <p:sldId id="402" r:id="rId30"/>
    <p:sldId id="403" r:id="rId31"/>
    <p:sldId id="404" r:id="rId32"/>
    <p:sldId id="405" r:id="rId33"/>
    <p:sldId id="409" r:id="rId34"/>
    <p:sldId id="472" r:id="rId35"/>
    <p:sldId id="339" r:id="rId36"/>
  </p:sldIdLst>
  <p:sldSz cx="12192000" cy="6858000"/>
  <p:notesSz cx="6907213" cy="1003935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3192"/>
    <a:srgbClr val="000099"/>
    <a:srgbClr val="FF2626"/>
    <a:srgbClr val="000066"/>
    <a:srgbClr val="61AF25"/>
    <a:srgbClr val="990033"/>
    <a:srgbClr val="C3839A"/>
    <a:srgbClr val="AFBDCD"/>
    <a:srgbClr val="B0BECE"/>
    <a:srgbClr val="AEBCC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>
      <p:cViewPr varScale="1">
        <p:scale>
          <a:sx n="80" d="100"/>
          <a:sy n="80" d="100"/>
        </p:scale>
        <p:origin x="-102" y="-7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3971842814617122"/>
          <c:y val="6.5151737579540764E-2"/>
          <c:w val="0.69280670060765304"/>
          <c:h val="0.52968408516198928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7B8ECB"/>
              </a:solidFill>
            </c:spPr>
          </c:dPt>
          <c:dPt>
            <c:idx val="3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0.17548153085871121"/>
                  <c:y val="-0.12363413869047228"/>
                </c:manualLayout>
              </c:layout>
              <c:showVal val="1"/>
            </c:dLbl>
            <c:dLbl>
              <c:idx val="1"/>
              <c:layout>
                <c:manualLayout>
                  <c:x val="0.17652051006678268"/>
                  <c:y val="-4.7692413261271653E-2"/>
                </c:manualLayout>
              </c:layout>
              <c:showVal val="1"/>
            </c:dLbl>
            <c:dLbl>
              <c:idx val="2"/>
              <c:layout>
                <c:manualLayout>
                  <c:x val="0.13879039160257922"/>
                  <c:y val="0.11860828099710058"/>
                </c:manualLayout>
              </c:layout>
              <c:showVal val="1"/>
            </c:dLbl>
            <c:dLbl>
              <c:idx val="3"/>
              <c:layout>
                <c:manualLayout>
                  <c:x val="3.7139221311032075E-2"/>
                  <c:y val="9.2582940121310367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sz="1600" b="1">
                    <a:solidFill>
                      <a:srgbClr val="2E3192"/>
                    </a:solidFill>
                    <a:latin typeface="Cambria" panose="02040503050406030204" pitchFamily="18" charset="0"/>
                  </a:defRPr>
                </a:pPr>
                <a:endParaRPr lang="ru-RU"/>
              </a:p>
            </c:txPr>
          </c:dLbls>
          <c:cat>
            <c:strRef>
              <c:f>Лист2!$N$10:$N$13</c:f>
              <c:strCache>
                <c:ptCount val="4"/>
                <c:pt idx="0">
                  <c:v>иные нарушения, допущенные организаторами</c:v>
                </c:pt>
                <c:pt idx="1">
                  <c:v>иные нарушения, допущенные руководителем ППЭ</c:v>
                </c:pt>
                <c:pt idx="2">
                  <c:v>помощь участникам ГИА, в т.ч. передача запрещенных материалов</c:v>
                </c:pt>
                <c:pt idx="3">
                  <c:v>нахождение посторонних в ППЭ/аудитории</c:v>
                </c:pt>
              </c:strCache>
            </c:strRef>
          </c:cat>
          <c:val>
            <c:numRef>
              <c:f>Лист2!$O$10:$O$13</c:f>
              <c:numCache>
                <c:formatCode>General</c:formatCode>
                <c:ptCount val="4"/>
                <c:pt idx="0">
                  <c:v>946</c:v>
                </c:pt>
                <c:pt idx="1">
                  <c:v>238</c:v>
                </c:pt>
                <c:pt idx="2">
                  <c:v>230</c:v>
                </c:pt>
                <c:pt idx="3">
                  <c:v>85</c:v>
                </c:pt>
              </c:numCache>
            </c:numRef>
          </c:val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"/>
          <c:y val="0.62103136192651753"/>
          <c:w val="1"/>
          <c:h val="0.32497338779302987"/>
        </c:manualLayout>
      </c:layout>
      <c:txPr>
        <a:bodyPr/>
        <a:lstStyle/>
        <a:p>
          <a:pPr>
            <a:defRPr sz="1200">
              <a:solidFill>
                <a:srgbClr val="2E3192"/>
              </a:solidFill>
              <a:latin typeface="+mj-lt"/>
            </a:defRPr>
          </a:pPr>
          <a:endParaRPr lang="ru-RU"/>
        </a:p>
      </c:txPr>
    </c:legend>
    <c:plotVisOnly val="1"/>
    <c:dispBlanksAs val="zero"/>
  </c:chart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E3D02A-1290-4A55-BFBD-BC5ECCBC206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BF9A46-06AA-444D-AEC9-C750505BFDFB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2.  Места хранения личных вещей</a:t>
          </a:r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 организаторов, медицинского работника, ассистентов организуются до входа в ППЭ.</a:t>
          </a:r>
          <a:endParaRPr lang="ru-RU" sz="1400" b="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FFB91C73-49F7-4D95-9D76-917F3EE64AB0}" type="parTrans" cxnId="{5EA5C11E-EF13-4B17-BCB7-C89957AFDB10}">
      <dgm:prSet/>
      <dgm:spPr/>
      <dgm:t>
        <a:bodyPr/>
        <a:lstStyle/>
        <a:p>
          <a:endParaRPr lang="ru-RU" sz="1400" b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AF7130C7-C702-4C72-A8A3-6F2CD7CBACA4}" type="sibTrans" cxnId="{5EA5C11E-EF13-4B17-BCB7-C89957AFDB10}">
      <dgm:prSet/>
      <dgm:spPr/>
      <dgm:t>
        <a:bodyPr/>
        <a:lstStyle/>
        <a:p>
          <a:endParaRPr lang="ru-RU" sz="1400" b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FA52A47D-A1A1-46BD-A45F-CD40487A90D4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3. Аудитории для сопровождающих и СМИ </a:t>
          </a:r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организуются до входа в ППЭ.</a:t>
          </a:r>
          <a:endParaRPr lang="ru-RU" sz="1400" b="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942B0708-133B-4477-802D-14993FE0CFA0}" type="parTrans" cxnId="{D0A387D3-A63E-46FF-B3CD-3384482D713A}">
      <dgm:prSet/>
      <dgm:spPr/>
      <dgm:t>
        <a:bodyPr/>
        <a:lstStyle/>
        <a:p>
          <a:endParaRPr lang="ru-RU" sz="1400" b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9992C8DB-C043-42F3-BD77-0F64A2CAAFE0}" type="sibTrans" cxnId="{D0A387D3-A63E-46FF-B3CD-3384482D713A}">
      <dgm:prSet/>
      <dgm:spPr/>
      <dgm:t>
        <a:bodyPr/>
        <a:lstStyle/>
        <a:p>
          <a:endParaRPr lang="ru-RU" sz="1400" b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163BD37C-75E8-488E-943F-374385367CEA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4. Сроки сканирования ЭМ</a:t>
          </a:r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– в день проведения экзамена</a:t>
          </a:r>
          <a:endParaRPr lang="ru-RU" sz="1400" b="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4D4498F7-B9EE-488E-9D03-A622A8CDF337}" type="parTrans" cxnId="{A3E9F4E9-76C7-4CA3-95B1-E20BFC5200F3}">
      <dgm:prSet/>
      <dgm:spPr/>
      <dgm:t>
        <a:bodyPr/>
        <a:lstStyle/>
        <a:p>
          <a:endParaRPr lang="ru-RU" sz="1400" b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016C77F5-32C2-4F31-9825-B097AF32690E}" type="sibTrans" cxnId="{A3E9F4E9-76C7-4CA3-95B1-E20BFC5200F3}">
      <dgm:prSet/>
      <dgm:spPr/>
      <dgm:t>
        <a:bodyPr/>
        <a:lstStyle/>
        <a:p>
          <a:endParaRPr lang="ru-RU" sz="1400" b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784CB83C-79E1-4A2A-ACC1-CC036736567A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5. Медицинским работникам, членам ПК  </a:t>
          </a:r>
          <a:r>
            <a:rPr lang="ru-RU" sz="1400" b="1" dirty="0" smtClean="0">
              <a:solidFill>
                <a:srgbClr val="C00000"/>
              </a:solidFill>
              <a:latin typeface="Cambria" panose="02040503050406030204" pitchFamily="18" charset="0"/>
            </a:rPr>
            <a:t>запрещается</a:t>
          </a:r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 иметь при себе средства связи.</a:t>
          </a:r>
          <a:endParaRPr lang="ru-RU" sz="1400" b="1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01B22CAF-35E7-428B-9C62-148164909F34}" type="parTrans" cxnId="{199B105C-AE5A-4172-BAD3-E87A3C208907}">
      <dgm:prSet/>
      <dgm:spPr/>
      <dgm:t>
        <a:bodyPr/>
        <a:lstStyle/>
        <a:p>
          <a:endParaRPr lang="ru-RU" b="0"/>
        </a:p>
      </dgm:t>
    </dgm:pt>
    <dgm:pt modelId="{399C4E2D-E7FF-4ADA-B0ED-8FECC8E31502}" type="sibTrans" cxnId="{199B105C-AE5A-4172-BAD3-E87A3C208907}">
      <dgm:prSet/>
      <dgm:spPr/>
      <dgm:t>
        <a:bodyPr/>
        <a:lstStyle/>
        <a:p>
          <a:endParaRPr lang="ru-RU" b="0"/>
        </a:p>
      </dgm:t>
    </dgm:pt>
    <dgm:pt modelId="{4665912F-6482-4748-9AA4-C8FCD21EF375}">
      <dgm:prSet custT="1"/>
      <dgm:spPr/>
      <dgm:t>
        <a:bodyPr/>
        <a:lstStyle/>
        <a:p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6. Исключаются сентябрьские и февральские сроки проведения ГИА-11.</a:t>
          </a:r>
          <a:endParaRPr lang="ru-RU" sz="1400" b="1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B263A337-0A57-425B-AB1E-B1D0325E70DB}" type="parTrans" cxnId="{7734E442-17BB-415B-84F4-2D6851691DBE}">
      <dgm:prSet/>
      <dgm:spPr/>
      <dgm:t>
        <a:bodyPr/>
        <a:lstStyle/>
        <a:p>
          <a:endParaRPr lang="ru-RU" b="0"/>
        </a:p>
      </dgm:t>
    </dgm:pt>
    <dgm:pt modelId="{BAD3C3BE-B258-4DFF-96B5-2B9969F4822F}" type="sibTrans" cxnId="{7734E442-17BB-415B-84F4-2D6851691DBE}">
      <dgm:prSet/>
      <dgm:spPr/>
      <dgm:t>
        <a:bodyPr/>
        <a:lstStyle/>
        <a:p>
          <a:endParaRPr lang="ru-RU" b="0"/>
        </a:p>
      </dgm:t>
    </dgm:pt>
    <dgm:pt modelId="{BEC7BE44-FF4E-43A7-97D6-F44E4C56D98E}">
      <dgm:prSet custT="1"/>
      <dgm:spPr/>
      <dgm:t>
        <a:bodyPr/>
        <a:lstStyle/>
        <a:p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7. Выписка из протокола ГЭК </a:t>
          </a:r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о распределении </a:t>
          </a:r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участников с ОВЗ </a:t>
          </a:r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и о необходимости организации для них  спец. условий направляется в ППЭ не позднее 2-х рабочих дней.</a:t>
          </a:r>
          <a:endParaRPr lang="ru-RU" sz="1400" b="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FB0B3876-B1FF-4B60-AD28-137FF0288E98}" type="parTrans" cxnId="{DE97AA39-2DF7-4C97-BC29-3E51C917BA93}">
      <dgm:prSet/>
      <dgm:spPr/>
      <dgm:t>
        <a:bodyPr/>
        <a:lstStyle/>
        <a:p>
          <a:endParaRPr lang="ru-RU" b="0"/>
        </a:p>
      </dgm:t>
    </dgm:pt>
    <dgm:pt modelId="{C7A9A868-D4C9-43F0-B449-C967FFFE3BBC}" type="sibTrans" cxnId="{DE97AA39-2DF7-4C97-BC29-3E51C917BA93}">
      <dgm:prSet/>
      <dgm:spPr/>
      <dgm:t>
        <a:bodyPr/>
        <a:lstStyle/>
        <a:p>
          <a:endParaRPr lang="ru-RU" b="0"/>
        </a:p>
      </dgm:t>
    </dgm:pt>
    <dgm:pt modelId="{DF540BBA-7C78-4E22-83B1-9E2E41CF644D}" type="pres">
      <dgm:prSet presAssocID="{BAE3D02A-1290-4A55-BFBD-BC5ECCBC20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A9909E-4BC7-42BA-BBD9-BCC821152D47}" type="pres">
      <dgm:prSet presAssocID="{C5BF9A46-06AA-444D-AEC9-C750505BFDFB}" presName="parentText" presStyleLbl="node1" presStyleIdx="0" presStyleCnt="6" custScaleY="929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90E27-02E8-4CD6-988E-E05266B5A58A}" type="pres">
      <dgm:prSet presAssocID="{AF7130C7-C702-4C72-A8A3-6F2CD7CBACA4}" presName="spacer" presStyleCnt="0"/>
      <dgm:spPr/>
    </dgm:pt>
    <dgm:pt modelId="{0C81051A-629F-4C62-A9A8-C34441478A5E}" type="pres">
      <dgm:prSet presAssocID="{FA52A47D-A1A1-46BD-A45F-CD40487A90D4}" presName="parentText" presStyleLbl="node1" presStyleIdx="1" presStyleCnt="6" custScaleY="629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5F07C7-939C-4F40-9FE3-2C984C060436}" type="pres">
      <dgm:prSet presAssocID="{9992C8DB-C043-42F3-BD77-0F64A2CAAFE0}" presName="spacer" presStyleCnt="0"/>
      <dgm:spPr/>
    </dgm:pt>
    <dgm:pt modelId="{2592DF50-BFB5-4491-85B1-4A0C052F4D29}" type="pres">
      <dgm:prSet presAssocID="{163BD37C-75E8-488E-943F-374385367CEA}" presName="parentText" presStyleLbl="node1" presStyleIdx="2" presStyleCnt="6" custScaleY="632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87CFD-4D8E-4E99-882C-D19ACF9D4A92}" type="pres">
      <dgm:prSet presAssocID="{016C77F5-32C2-4F31-9825-B097AF32690E}" presName="spacer" presStyleCnt="0"/>
      <dgm:spPr/>
    </dgm:pt>
    <dgm:pt modelId="{F357F0C6-36C2-4F27-9421-926E0DA02D8E}" type="pres">
      <dgm:prSet presAssocID="{784CB83C-79E1-4A2A-ACC1-CC036736567A}" presName="parentText" presStyleLbl="node1" presStyleIdx="3" presStyleCnt="6" custScaleY="679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B3E2E-FCE2-4B3F-B7AD-AE32736AEB29}" type="pres">
      <dgm:prSet presAssocID="{399C4E2D-E7FF-4ADA-B0ED-8FECC8E31502}" presName="spacer" presStyleCnt="0"/>
      <dgm:spPr/>
    </dgm:pt>
    <dgm:pt modelId="{62CDB364-F370-4F20-96DE-A42102E4B7FB}" type="pres">
      <dgm:prSet presAssocID="{4665912F-6482-4748-9AA4-C8FCD21EF375}" presName="parentText" presStyleLbl="node1" presStyleIdx="4" presStyleCnt="6" custScaleY="743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7CA27C-EB82-45E5-935B-DDF2222E78A5}" type="pres">
      <dgm:prSet presAssocID="{BAD3C3BE-B258-4DFF-96B5-2B9969F4822F}" presName="spacer" presStyleCnt="0"/>
      <dgm:spPr/>
    </dgm:pt>
    <dgm:pt modelId="{19C80EA9-FA5E-453B-BFCA-7054B296661E}" type="pres">
      <dgm:prSet presAssocID="{BEC7BE44-FF4E-43A7-97D6-F44E4C56D98E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9B105C-AE5A-4172-BAD3-E87A3C208907}" srcId="{BAE3D02A-1290-4A55-BFBD-BC5ECCBC206E}" destId="{784CB83C-79E1-4A2A-ACC1-CC036736567A}" srcOrd="3" destOrd="0" parTransId="{01B22CAF-35E7-428B-9C62-148164909F34}" sibTransId="{399C4E2D-E7FF-4ADA-B0ED-8FECC8E31502}"/>
    <dgm:cxn modelId="{6B9193C7-D783-4815-93B3-162634753E9B}" type="presOf" srcId="{4665912F-6482-4748-9AA4-C8FCD21EF375}" destId="{62CDB364-F370-4F20-96DE-A42102E4B7FB}" srcOrd="0" destOrd="0" presId="urn:microsoft.com/office/officeart/2005/8/layout/vList2"/>
    <dgm:cxn modelId="{DE97AA39-2DF7-4C97-BC29-3E51C917BA93}" srcId="{BAE3D02A-1290-4A55-BFBD-BC5ECCBC206E}" destId="{BEC7BE44-FF4E-43A7-97D6-F44E4C56D98E}" srcOrd="5" destOrd="0" parTransId="{FB0B3876-B1FF-4B60-AD28-137FF0288E98}" sibTransId="{C7A9A868-D4C9-43F0-B449-C967FFFE3BBC}"/>
    <dgm:cxn modelId="{5EA5C11E-EF13-4B17-BCB7-C89957AFDB10}" srcId="{BAE3D02A-1290-4A55-BFBD-BC5ECCBC206E}" destId="{C5BF9A46-06AA-444D-AEC9-C750505BFDFB}" srcOrd="0" destOrd="0" parTransId="{FFB91C73-49F7-4D95-9D76-917F3EE64AB0}" sibTransId="{AF7130C7-C702-4C72-A8A3-6F2CD7CBACA4}"/>
    <dgm:cxn modelId="{A3E9F4E9-76C7-4CA3-95B1-E20BFC5200F3}" srcId="{BAE3D02A-1290-4A55-BFBD-BC5ECCBC206E}" destId="{163BD37C-75E8-488E-943F-374385367CEA}" srcOrd="2" destOrd="0" parTransId="{4D4498F7-B9EE-488E-9D03-A622A8CDF337}" sibTransId="{016C77F5-32C2-4F31-9825-B097AF32690E}"/>
    <dgm:cxn modelId="{32A17945-E81F-4C36-9259-97139548F20B}" type="presOf" srcId="{C5BF9A46-06AA-444D-AEC9-C750505BFDFB}" destId="{F6A9909E-4BC7-42BA-BBD9-BCC821152D47}" srcOrd="0" destOrd="0" presId="urn:microsoft.com/office/officeart/2005/8/layout/vList2"/>
    <dgm:cxn modelId="{FEDF00BB-1CF8-463A-AF88-EC636B3230FB}" type="presOf" srcId="{784CB83C-79E1-4A2A-ACC1-CC036736567A}" destId="{F357F0C6-36C2-4F27-9421-926E0DA02D8E}" srcOrd="0" destOrd="0" presId="urn:microsoft.com/office/officeart/2005/8/layout/vList2"/>
    <dgm:cxn modelId="{7734E442-17BB-415B-84F4-2D6851691DBE}" srcId="{BAE3D02A-1290-4A55-BFBD-BC5ECCBC206E}" destId="{4665912F-6482-4748-9AA4-C8FCD21EF375}" srcOrd="4" destOrd="0" parTransId="{B263A337-0A57-425B-AB1E-B1D0325E70DB}" sibTransId="{BAD3C3BE-B258-4DFF-96B5-2B9969F4822F}"/>
    <dgm:cxn modelId="{D0A387D3-A63E-46FF-B3CD-3384482D713A}" srcId="{BAE3D02A-1290-4A55-BFBD-BC5ECCBC206E}" destId="{FA52A47D-A1A1-46BD-A45F-CD40487A90D4}" srcOrd="1" destOrd="0" parTransId="{942B0708-133B-4477-802D-14993FE0CFA0}" sibTransId="{9992C8DB-C043-42F3-BD77-0F64A2CAAFE0}"/>
    <dgm:cxn modelId="{A5759416-77E7-409F-B9B3-DFEB0F013815}" type="presOf" srcId="{163BD37C-75E8-488E-943F-374385367CEA}" destId="{2592DF50-BFB5-4491-85B1-4A0C052F4D29}" srcOrd="0" destOrd="0" presId="urn:microsoft.com/office/officeart/2005/8/layout/vList2"/>
    <dgm:cxn modelId="{B65DAD78-3535-475A-BD52-190BAC1D7B82}" type="presOf" srcId="{FA52A47D-A1A1-46BD-A45F-CD40487A90D4}" destId="{0C81051A-629F-4C62-A9A8-C34441478A5E}" srcOrd="0" destOrd="0" presId="urn:microsoft.com/office/officeart/2005/8/layout/vList2"/>
    <dgm:cxn modelId="{1D94D828-0BAB-4BC1-8EDC-E3F3A9BDD0E7}" type="presOf" srcId="{BEC7BE44-FF4E-43A7-97D6-F44E4C56D98E}" destId="{19C80EA9-FA5E-453B-BFCA-7054B296661E}" srcOrd="0" destOrd="0" presId="urn:microsoft.com/office/officeart/2005/8/layout/vList2"/>
    <dgm:cxn modelId="{DE4DEAB0-7633-482F-8479-55D57B4DE2ED}" type="presOf" srcId="{BAE3D02A-1290-4A55-BFBD-BC5ECCBC206E}" destId="{DF540BBA-7C78-4E22-83B1-9E2E41CF644D}" srcOrd="0" destOrd="0" presId="urn:microsoft.com/office/officeart/2005/8/layout/vList2"/>
    <dgm:cxn modelId="{1D7BDDAD-66F9-44B6-BA55-7DCDAF5531E2}" type="presParOf" srcId="{DF540BBA-7C78-4E22-83B1-9E2E41CF644D}" destId="{F6A9909E-4BC7-42BA-BBD9-BCC821152D47}" srcOrd="0" destOrd="0" presId="urn:microsoft.com/office/officeart/2005/8/layout/vList2"/>
    <dgm:cxn modelId="{6177CF97-722E-497E-932B-98B93ABB6CA6}" type="presParOf" srcId="{DF540BBA-7C78-4E22-83B1-9E2E41CF644D}" destId="{5BE90E27-02E8-4CD6-988E-E05266B5A58A}" srcOrd="1" destOrd="0" presId="urn:microsoft.com/office/officeart/2005/8/layout/vList2"/>
    <dgm:cxn modelId="{474340F9-3454-4E6A-96F5-D7FAD6E0932E}" type="presParOf" srcId="{DF540BBA-7C78-4E22-83B1-9E2E41CF644D}" destId="{0C81051A-629F-4C62-A9A8-C34441478A5E}" srcOrd="2" destOrd="0" presId="urn:microsoft.com/office/officeart/2005/8/layout/vList2"/>
    <dgm:cxn modelId="{4D4A06C9-CC5E-48D5-BEA4-7F2E044C88A6}" type="presParOf" srcId="{DF540BBA-7C78-4E22-83B1-9E2E41CF644D}" destId="{F55F07C7-939C-4F40-9FE3-2C984C060436}" srcOrd="3" destOrd="0" presId="urn:microsoft.com/office/officeart/2005/8/layout/vList2"/>
    <dgm:cxn modelId="{87151474-ABE9-40B7-BB81-A25B337FCD99}" type="presParOf" srcId="{DF540BBA-7C78-4E22-83B1-9E2E41CF644D}" destId="{2592DF50-BFB5-4491-85B1-4A0C052F4D29}" srcOrd="4" destOrd="0" presId="urn:microsoft.com/office/officeart/2005/8/layout/vList2"/>
    <dgm:cxn modelId="{56CD20C0-8689-4DBC-A3AD-BE326BB07D9A}" type="presParOf" srcId="{DF540BBA-7C78-4E22-83B1-9E2E41CF644D}" destId="{52C87CFD-4D8E-4E99-882C-D19ACF9D4A92}" srcOrd="5" destOrd="0" presId="urn:microsoft.com/office/officeart/2005/8/layout/vList2"/>
    <dgm:cxn modelId="{8031E0BE-A432-4CAC-BC9A-A7995D2AEB6E}" type="presParOf" srcId="{DF540BBA-7C78-4E22-83B1-9E2E41CF644D}" destId="{F357F0C6-36C2-4F27-9421-926E0DA02D8E}" srcOrd="6" destOrd="0" presId="urn:microsoft.com/office/officeart/2005/8/layout/vList2"/>
    <dgm:cxn modelId="{C26F6BA6-A17A-47EC-A6CF-FDBF546E2446}" type="presParOf" srcId="{DF540BBA-7C78-4E22-83B1-9E2E41CF644D}" destId="{6AEB3E2E-FCE2-4B3F-B7AD-AE32736AEB29}" srcOrd="7" destOrd="0" presId="urn:microsoft.com/office/officeart/2005/8/layout/vList2"/>
    <dgm:cxn modelId="{F2728823-3D18-4F04-AC91-16F371AD0CB7}" type="presParOf" srcId="{DF540BBA-7C78-4E22-83B1-9E2E41CF644D}" destId="{62CDB364-F370-4F20-96DE-A42102E4B7FB}" srcOrd="8" destOrd="0" presId="urn:microsoft.com/office/officeart/2005/8/layout/vList2"/>
    <dgm:cxn modelId="{AC799521-2624-411E-BD40-116B95EA04B6}" type="presParOf" srcId="{DF540BBA-7C78-4E22-83B1-9E2E41CF644D}" destId="{6D7CA27C-EB82-45E5-935B-DDF2222E78A5}" srcOrd="9" destOrd="0" presId="urn:microsoft.com/office/officeart/2005/8/layout/vList2"/>
    <dgm:cxn modelId="{9C907BCB-9F0C-4E44-B306-DDB9225A16D2}" type="presParOf" srcId="{DF540BBA-7C78-4E22-83B1-9E2E41CF644D}" destId="{19C80EA9-FA5E-453B-BFCA-7054B296661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A9909E-4BC7-42BA-BBD9-BCC821152D47}">
      <dsp:nvSpPr>
        <dsp:cNvPr id="0" name=""/>
        <dsp:cNvSpPr/>
      </dsp:nvSpPr>
      <dsp:spPr>
        <a:xfrm>
          <a:off x="0" y="14482"/>
          <a:ext cx="8568952" cy="591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2.  Места хранения личных вещей</a:t>
          </a: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 организаторов, медицинского работника, ассистентов организуются до входа в ППЭ.</a:t>
          </a:r>
          <a:endParaRPr lang="ru-RU" sz="1400" b="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0" y="14482"/>
        <a:ext cx="8568952" cy="591837"/>
      </dsp:txXfrm>
    </dsp:sp>
    <dsp:sp modelId="{0C81051A-629F-4C62-A9A8-C34441478A5E}">
      <dsp:nvSpPr>
        <dsp:cNvPr id="0" name=""/>
        <dsp:cNvSpPr/>
      </dsp:nvSpPr>
      <dsp:spPr>
        <a:xfrm>
          <a:off x="0" y="704239"/>
          <a:ext cx="8568952" cy="40082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3. Аудитории для сопровождающих и СМИ </a:t>
          </a: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организуются до входа в ППЭ.</a:t>
          </a:r>
          <a:endParaRPr lang="ru-RU" sz="1400" b="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0" y="704239"/>
        <a:ext cx="8568952" cy="400823"/>
      </dsp:txXfrm>
    </dsp:sp>
    <dsp:sp modelId="{2592DF50-BFB5-4491-85B1-4A0C052F4D29}">
      <dsp:nvSpPr>
        <dsp:cNvPr id="0" name=""/>
        <dsp:cNvSpPr/>
      </dsp:nvSpPr>
      <dsp:spPr>
        <a:xfrm>
          <a:off x="0" y="1202982"/>
          <a:ext cx="8568952" cy="4026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4. Сроки сканирования ЭМ</a:t>
          </a: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– в день проведения экзамена</a:t>
          </a:r>
          <a:endParaRPr lang="ru-RU" sz="1400" b="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0" y="1202982"/>
        <a:ext cx="8568952" cy="402637"/>
      </dsp:txXfrm>
    </dsp:sp>
    <dsp:sp modelId="{F357F0C6-36C2-4F27-9421-926E0DA02D8E}">
      <dsp:nvSpPr>
        <dsp:cNvPr id="0" name=""/>
        <dsp:cNvSpPr/>
      </dsp:nvSpPr>
      <dsp:spPr>
        <a:xfrm>
          <a:off x="0" y="1703539"/>
          <a:ext cx="8568952" cy="4326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5. Медицинским работникам, членам ПК  </a:t>
          </a:r>
          <a:r>
            <a:rPr lang="ru-RU" sz="1400" b="1" kern="1200" dirty="0" smtClean="0">
              <a:solidFill>
                <a:srgbClr val="C00000"/>
              </a:solidFill>
              <a:latin typeface="Cambria" panose="02040503050406030204" pitchFamily="18" charset="0"/>
            </a:rPr>
            <a:t>запрещается</a:t>
          </a: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 иметь при себе средства связи.</a:t>
          </a:r>
          <a:endParaRPr lang="ru-RU" sz="1400" b="1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0" y="1703539"/>
        <a:ext cx="8568952" cy="432615"/>
      </dsp:txXfrm>
    </dsp:sp>
    <dsp:sp modelId="{62CDB364-F370-4F20-96DE-A42102E4B7FB}">
      <dsp:nvSpPr>
        <dsp:cNvPr id="0" name=""/>
        <dsp:cNvSpPr/>
      </dsp:nvSpPr>
      <dsp:spPr>
        <a:xfrm>
          <a:off x="0" y="2234075"/>
          <a:ext cx="8568952" cy="4734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6. Исключаются сентябрьские и февральские сроки проведения ГИА-11.</a:t>
          </a:r>
          <a:endParaRPr lang="ru-RU" sz="1400" b="1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0" y="2234075"/>
        <a:ext cx="8568952" cy="473426"/>
      </dsp:txXfrm>
    </dsp:sp>
    <dsp:sp modelId="{19C80EA9-FA5E-453B-BFCA-7054B296661E}">
      <dsp:nvSpPr>
        <dsp:cNvPr id="0" name=""/>
        <dsp:cNvSpPr/>
      </dsp:nvSpPr>
      <dsp:spPr>
        <a:xfrm>
          <a:off x="0" y="2805421"/>
          <a:ext cx="8568952" cy="636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7. Выписка из протокола ГЭК </a:t>
          </a: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о распределении </a:t>
          </a: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участников с ОВЗ </a:t>
          </a: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и о необходимости организации для них  спец. условий направляется в ППЭ не позднее 2-х рабочих дней.</a:t>
          </a:r>
          <a:endParaRPr lang="ru-RU" sz="1400" b="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0" y="2805421"/>
        <a:ext cx="8568952" cy="636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2438" cy="50323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13189" y="0"/>
            <a:ext cx="2992437" cy="50323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pPr>
              <a:defRPr/>
            </a:pPr>
            <a:fld id="{FC279F43-18ED-4FCE-8C6A-119A52F63707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2913" y="1255713"/>
            <a:ext cx="6021387" cy="3387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90564" y="4830764"/>
            <a:ext cx="5526087" cy="3954462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36114"/>
            <a:ext cx="2992438" cy="503237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13189" y="9536114"/>
            <a:ext cx="2992437" cy="503237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pPr>
              <a:defRPr/>
            </a:pPr>
            <a:fld id="{CAFCA83D-3291-45D3-B8FB-4195A56C4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1167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7D79E-4DCD-4DD4-9470-61CC1710334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6983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2075" y="746125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984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D67357-1C61-462C-9724-7FAF17F8EA2F}" type="slidenum">
              <a:rPr lang="ru-RU" altLang="ru-RU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1033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B87603-27B3-4372-870E-6CA13178AF0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7710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6731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45266" y="753759"/>
            <a:ext cx="5016682" cy="3763949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AF25C5-A627-43F6-A001-A5835A4BD53A}" type="slidenum">
              <a:rPr lang="ru-RU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297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45266" y="753759"/>
            <a:ext cx="5016682" cy="3763949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068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45266" y="753759"/>
            <a:ext cx="5016682" cy="3763949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068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45266" y="753759"/>
            <a:ext cx="5016682" cy="3763949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068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45266" y="753759"/>
            <a:ext cx="5016682" cy="3763949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068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45266" y="753759"/>
            <a:ext cx="5016682" cy="3763949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068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7950" y="754063"/>
            <a:ext cx="6691313" cy="37639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1F497D"/>
                </a:solidFill>
                <a:ea typeface="Calibri"/>
                <a:cs typeface="Times New Roman"/>
              </a:rPr>
              <a:t>Иные нарушения, допущенные руководителем ППЭ</a:t>
            </a:r>
            <a:endParaRPr lang="ru-RU" dirty="0">
              <a:ea typeface="Calibri"/>
              <a:cs typeface="Times New Roman"/>
            </a:endParaRP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копирование КИМ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ППЭ был открыт для входа участников ЕГЭ позже установленного времени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запрет проносить в аудитории воду и питание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не проведен инструктаж работников ППЭ перед экзаменом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внесение изменений в ППЭ-18-МАШ/форма не передана в РЦОИ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ЭМ переданы в аудитории позже установленного срока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некорректное заполнение форм, протоколов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невыдача общественным наблюдателям формы ППЭ-18-МАШ</a:t>
            </a:r>
          </a:p>
          <a:p>
            <a:pPr>
              <a:spcAft>
                <a:spcPts val="0"/>
              </a:spcAft>
            </a:pPr>
            <a:endParaRPr lang="ru-RU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ea typeface="Calibri"/>
                <a:cs typeface="Times New Roman"/>
              </a:rPr>
              <a:t>Иные нарушения, допущенные организаторами</a:t>
            </a:r>
            <a:endParaRPr lang="ru-RU" dirty="0">
              <a:ea typeface="Calibri"/>
              <a:cs typeface="Times New Roman"/>
            </a:endParaRP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при входе в аудиторию не осуществлялась сверка документов участников ЕГЭ с данными в форме ППЭ-05-02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отсутствие демонстрации целостности упаковки доставочного пакета с ЭМ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организаторы не осуществили замену поврежденных/бракованных ЭМ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после завершения экзамена черновики участников были выкинуты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фотографирование ЭМ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участники ЕГЭ не были предупреждены о ведении видеонаблюдения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проставлен лишний символ «Z» (не учтено продолжение ответа на обороте бланка или на дополнительном бланке ответов №2)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выдача дополнительных бланков ответов №2 при наличии свободного места на основных бланках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наличие посторонних предметов на рабочих местах участников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не были объявлены данные протокола проведения экзамена в аудитории на камеру видеонаблюдения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организаторы прибыли в ППЭ позже установленного времени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незнание правил заполнения бланков регистрации/ведомости учета участников ЕГЭ и ЭМ в аудитории/ведомости коррекции/протокола проведения ЕГЭ в аудитории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некорректная упаковка ЭМ после экзамена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отсутствие демонстрации запечатанных ВДП на камеру видеонаблюдения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 err="1">
                <a:ea typeface="Calibri"/>
                <a:cs typeface="Times New Roman"/>
              </a:rPr>
              <a:t>незапечатывание</a:t>
            </a:r>
            <a:r>
              <a:rPr lang="ru-RU" dirty="0">
                <a:ea typeface="Calibri"/>
                <a:cs typeface="Times New Roman"/>
              </a:rPr>
              <a:t> ВДП после завершения экзамена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выход из аудитории двух и более участников одновременно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отсутствие инструктажа/неполный инструктаж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отсутствие необходимой информации на доске в аудитории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проверка правильности заполнения участниками рег. бланков после начала экзамена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 err="1">
                <a:ea typeface="Calibri"/>
                <a:cs typeface="Times New Roman"/>
              </a:rPr>
              <a:t>непроставление</a:t>
            </a:r>
            <a:r>
              <a:rPr lang="ru-RU" dirty="0">
                <a:ea typeface="Calibri"/>
                <a:cs typeface="Times New Roman"/>
              </a:rPr>
              <a:t> символа «Z» в бланках ответов №2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чтение книг, журналов, иные посторонние занятия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отсутствие проверки правильности заполнения регистрационных бланков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невнесение номера дополнительного бланка ответов №2 в основной бланк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нарушение рассадки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отсутствие уведомления участников об окончании экзамена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несоблюдение установленного времени окончания экзамена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выход из аудитории без замены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неверное значение времени начала/окончания экзамена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вскрытие доставочного пакета с ЭМ ранее 10:00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отсутствие проверки комплектности ЭМ при выходе участников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разговоры между собой во время экзамена</a:t>
            </a:r>
          </a:p>
          <a:p>
            <a:pPr marL="348524" indent="-348524">
              <a:spcAft>
                <a:spcPts val="0"/>
              </a:spcAft>
              <a:buFont typeface="Times New Roman"/>
              <a:buChar char="−"/>
            </a:pPr>
            <a:r>
              <a:rPr lang="ru-RU" dirty="0">
                <a:ea typeface="Calibri"/>
                <a:cs typeface="Times New Roman"/>
              </a:rPr>
              <a:t>массовые скопления участников в туалетах</a:t>
            </a: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068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45266" y="753759"/>
            <a:ext cx="5016682" cy="3763949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068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45266" y="753759"/>
            <a:ext cx="5016682" cy="3763949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068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fld id="{B0A5D4E4-F62C-438C-A903-B8222EE0E3DF}" type="slidenum">
              <a:rPr lang="ru-RU" altLang="ru-RU">
                <a:latin typeface="Calibri" panose="020F0502020204030204" pitchFamily="34" charset="0"/>
              </a:rPr>
              <a:pPr/>
              <a:t>30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75560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45266" y="753759"/>
            <a:ext cx="5016682" cy="3763949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55134" indent="-29043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61745" indent="-23234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26443" indent="-23234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1141" indent="-23234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39" indent="-2323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20538" indent="-2323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85236" indent="-2323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49934" indent="-2323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78F258E-AAF1-4E80-887E-52A5F30802D6}" type="slidenum">
              <a:rPr lang="ru-RU" altLang="ru-RU">
                <a:solidFill>
                  <a:prstClr val="black"/>
                </a:solidFill>
                <a:latin typeface="Calibri" pitchFamily="34" charset="0"/>
              </a:rPr>
              <a:pPr/>
              <a:t>34</a:t>
            </a:fld>
            <a:endParaRPr lang="ru-RU" altLang="ru-RU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DFAF7-0DF2-4DD6-96DC-EE669C81F2ED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2CDD0-4512-4090-9B0B-B389F18D32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3663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746BA-4F12-4C79-894A-73FED9347C29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5D896-D6CB-4B7D-B8BF-18F3E21CE6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7434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A0D74-1C60-47AA-804A-E0A2043CA5BB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4AF92-84D4-44E7-91F7-3B4D90E0C6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7813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9497A-9EAB-419E-B6D1-4D7C4FCB2358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7D498-3BC6-4E98-B576-4191F84853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6743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DF2D8-EE91-4F02-8A46-7224FEF7F538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5D056-83FF-48AC-B651-83DFCDB727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1812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EAAA7-5993-41A0-8B84-E6E446E83A78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4923A-4D22-47B1-9AE4-76C655998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5902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78996-2ABB-4F8D-8870-9AE391ED8336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4C1B2-98E3-418C-853E-33E7AFBFD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0565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1480-0BAA-4834-966A-26B32F957320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83883-A7FC-42CD-95BB-7497F01FF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6296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52364-CF35-49CB-A6CB-556815E63EA4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3DB72-0E57-4F8E-B7EB-1E590C0FA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7930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3D3BD-C6C2-4490-ABD3-60677F77097F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00619-2665-4F0E-BB3D-5D3259CC5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8430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9AF8E-7CCA-4F3F-83C7-2D283EE9B834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C62E5-6B4D-44C5-8548-EB1C023F99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559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6BE3A2-AF7C-4544-B584-F82ADC4E5C90}" type="datetimeFigureOut">
              <a:rPr lang="ru-RU"/>
              <a:pPr>
                <a:defRPr/>
              </a:pPr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A7971E-34B4-438A-A7CC-C4BC1F0BE9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wmf"/><Relationship Id="rId5" Type="http://schemas.openxmlformats.org/officeDocument/2006/relationships/image" Target="../media/image5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mko_logo_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46513" y="5418749"/>
            <a:ext cx="114935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8207" y="453727"/>
            <a:ext cx="11427017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ja-JP" sz="5400" b="1" dirty="0" smtClean="0">
                <a:ln w="0"/>
                <a:solidFill>
                  <a:srgbClr val="2E319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cs typeface="Times New Roman" panose="02020603050405020304" pitchFamily="18" charset="0"/>
              </a:rPr>
              <a:t>Организационно-технологическое сопровождение </a:t>
            </a:r>
          </a:p>
          <a:p>
            <a:pPr algn="ctr" eaLnBrk="1" hangingPunct="1">
              <a:defRPr/>
            </a:pPr>
            <a:r>
              <a:rPr lang="ru-RU" altLang="ja-JP" sz="5400" b="1" dirty="0" smtClean="0">
                <a:ln w="0"/>
                <a:solidFill>
                  <a:srgbClr val="2E319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cs typeface="Times New Roman" panose="02020603050405020304" pitchFamily="18" charset="0"/>
              </a:rPr>
              <a:t>государственной итоговой аттестации в 2016 году	</a:t>
            </a:r>
          </a:p>
          <a:p>
            <a:pPr algn="just" eaLnBrk="1" hangingPunct="1">
              <a:defRPr/>
            </a:pPr>
            <a:endParaRPr lang="ru-RU" altLang="ja-JP" sz="4000" b="1" dirty="0">
              <a:ln w="0"/>
              <a:solidFill>
                <a:srgbClr val="2E319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Изображение 6" descr="ЕГЭ 5 - копия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999" y="3518931"/>
            <a:ext cx="4572001" cy="304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Изображение 3" descr="IMG_790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389" r="11629" b="7973"/>
          <a:stretch>
            <a:fillRect/>
          </a:stretch>
        </p:blipFill>
        <p:spPr bwMode="auto">
          <a:xfrm>
            <a:off x="142875" y="1250471"/>
            <a:ext cx="3504608" cy="224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85606" y="1250471"/>
            <a:ext cx="8228241" cy="2109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kumimoji="0" lang="ru-RU" altLang="ru-RU" dirty="0" smtClean="0">
                <a:solidFill>
                  <a:srgbClr val="2E3192"/>
                </a:solidFill>
                <a:latin typeface="Cambria" panose="02040503050406030204" pitchFamily="18" charset="0"/>
              </a:rPr>
              <a:t>	Студенты-волонтеры</a:t>
            </a:r>
            <a:r>
              <a:rPr kumimoji="0" lang="ru-RU" altLang="ru-RU" dirty="0">
                <a:solidFill>
                  <a:srgbClr val="2E3192"/>
                </a:solidFill>
                <a:latin typeface="Cambria" panose="02040503050406030204" pitchFamily="18" charset="0"/>
              </a:rPr>
              <a:t>, которые прошли обучение и успешно преодолели итоговое тестирование по специальному курсу подготовки онлайн </a:t>
            </a:r>
            <a:r>
              <a:rPr kumimoji="0" lang="ru-RU" altLang="ru-RU" dirty="0" smtClean="0">
                <a:solidFill>
                  <a:srgbClr val="2E3192"/>
                </a:solidFill>
                <a:latin typeface="Cambria" panose="02040503050406030204" pitchFamily="18" charset="0"/>
              </a:rPr>
              <a:t>наблюдателей.</a:t>
            </a:r>
          </a:p>
          <a:p>
            <a:pPr algn="just" eaLnBrk="1" hangingPunct="1">
              <a:defRPr/>
            </a:pPr>
            <a:r>
              <a:rPr kumimoji="0" lang="ru-RU" altLang="ru-RU" dirty="0" smtClean="0">
                <a:solidFill>
                  <a:srgbClr val="2E3192"/>
                </a:solidFill>
                <a:latin typeface="Cambria" panose="02040503050406030204" pitchFamily="18" charset="0"/>
              </a:rPr>
              <a:t>	</a:t>
            </a:r>
            <a:r>
              <a:rPr kumimoji="0" lang="ru-RU" altLang="ru-RU" dirty="0" err="1" smtClean="0">
                <a:solidFill>
                  <a:srgbClr val="2E3192"/>
                </a:solidFill>
                <a:latin typeface="Cambria" panose="02040503050406030204" pitchFamily="18" charset="0"/>
              </a:rPr>
              <a:t>Рособрнадзор</a:t>
            </a:r>
            <a:r>
              <a:rPr kumimoji="0" lang="ru-RU" altLang="ru-RU" dirty="0" smtClean="0">
                <a:solidFill>
                  <a:srgbClr val="2E3192"/>
                </a:solidFill>
                <a:latin typeface="Cambria" panose="02040503050406030204" pitchFamily="18" charset="0"/>
              </a:rPr>
              <a:t> определяет для каждого наблюдателя перечень аудиторий, по которым он должен осуществлять онлайн мониторинг.</a:t>
            </a:r>
          </a:p>
        </p:txBody>
      </p:sp>
      <p:pic>
        <p:nvPicPr>
          <p:cNvPr id="6" name="Рисунок 7" descr="mko_logo_02 Копироват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593976" y="258763"/>
            <a:ext cx="7661273" cy="991708"/>
          </a:xfrm>
        </p:spPr>
        <p:txBody>
          <a:bodyPr/>
          <a:lstStyle/>
          <a:p>
            <a:pPr eaLnBrk="1" hangingPunct="1"/>
            <a:r>
              <a:rPr lang="ru-RU" altLang="ru-RU" sz="6000" dirty="0">
                <a:solidFill>
                  <a:srgbClr val="2E319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</a:t>
            </a:r>
            <a:r>
              <a:rPr kumimoji="0" lang="ru-RU" altLang="ru-RU" sz="6000" dirty="0" smtClean="0">
                <a:solidFill>
                  <a:srgbClr val="2E319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нлайн наблюдение</a:t>
            </a:r>
            <a:endParaRPr kumimoji="0" lang="ru-RU" altLang="ru-RU" sz="6000" b="1" dirty="0" smtClean="0">
              <a:solidFill>
                <a:srgbClr val="2E3192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Изображение 5" descr="DSC_0198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006" y="3518931"/>
            <a:ext cx="4069981" cy="304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71621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xfrm>
            <a:off x="809625" y="365125"/>
            <a:ext cx="8510588" cy="1325563"/>
          </a:xfrm>
        </p:spPr>
        <p:txBody>
          <a:bodyPr/>
          <a:lstStyle/>
          <a:p>
            <a:pPr eaLnBrk="1" hangingPunct="1"/>
            <a:r>
              <a:rPr kumimoji="0" lang="ru-RU" altLang="ru-RU" dirty="0" smtClean="0">
                <a:solidFill>
                  <a:srgbClr val="2E319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Результаты работы за 2015 год</a:t>
            </a:r>
          </a:p>
        </p:txBody>
      </p:sp>
      <p:graphicFrame>
        <p:nvGraphicFramePr>
          <p:cNvPr id="12292" name="Объект 3"/>
          <p:cNvGraphicFramePr>
            <a:graphicFrameLocks noGrp="1"/>
          </p:cNvGraphicFramePr>
          <p:nvPr>
            <p:ph idx="1"/>
          </p:nvPr>
        </p:nvGraphicFramePr>
        <p:xfrm>
          <a:off x="230188" y="2601913"/>
          <a:ext cx="11731625" cy="3625850"/>
        </p:xfrm>
        <a:graphic>
          <a:graphicData uri="http://schemas.openxmlformats.org/presentationml/2006/ole">
            <p:oleObj spid="_x0000_s2083" r:id="rId3" imgW="11727735" imgH="3626820" progId="Excel.Sheet.8">
              <p:embed/>
            </p:oleObj>
          </a:graphicData>
        </a:graphic>
      </p:graphicFrame>
      <p:sp>
        <p:nvSpPr>
          <p:cNvPr id="12293" name="Прямоугольник 7"/>
          <p:cNvSpPr>
            <a:spLocks noChangeArrowheads="1"/>
          </p:cNvSpPr>
          <p:nvPr/>
        </p:nvSpPr>
        <p:spPr bwMode="auto">
          <a:xfrm>
            <a:off x="838200" y="1771651"/>
            <a:ext cx="10515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ru-RU" altLang="ru-RU" sz="2400" dirty="0">
                <a:solidFill>
                  <a:srgbClr val="2E3192"/>
                </a:solidFill>
                <a:ea typeface="MS Mincho" panose="02020609040205080304" pitchFamily="49" charset="-128"/>
              </a:rPr>
              <a:t>Всего было подтверждено </a:t>
            </a:r>
            <a:r>
              <a:rPr kumimoji="0" lang="ru-RU" altLang="ru-RU" sz="2400" b="1" dirty="0">
                <a:solidFill>
                  <a:srgbClr val="2E3192"/>
                </a:solidFill>
                <a:ea typeface="MS Mincho" panose="02020609040205080304" pitchFamily="49" charset="-128"/>
              </a:rPr>
              <a:t>3538</a:t>
            </a:r>
            <a:r>
              <a:rPr kumimoji="0" lang="ru-RU" altLang="ru-RU" sz="2400" dirty="0">
                <a:solidFill>
                  <a:srgbClr val="2E3192"/>
                </a:solidFill>
                <a:ea typeface="MS Mincho" panose="02020609040205080304" pitchFamily="49" charset="-128"/>
              </a:rPr>
              <a:t> отметок о подозрениях на нарушения процедуры проведения ЕГЭ</a:t>
            </a:r>
          </a:p>
        </p:txBody>
      </p:sp>
      <p:pic>
        <p:nvPicPr>
          <p:cNvPr id="8" name="Рисунок 7" descr="mko_logo_02 Копироват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82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5033" y="216008"/>
            <a:ext cx="10364424" cy="79008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67" b="1" dirty="0">
                <a:solidFill>
                  <a:srgbClr val="2E3192"/>
                </a:solidFill>
                <a:latin typeface="Cambria" panose="02040503050406030204" pitchFamily="18" charset="0"/>
              </a:rPr>
              <a:t>Критерии оценки эффективности организационно-технологического обеспечения ЕГЭ в субъектах Российской Федерации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44341" y="1534155"/>
            <a:ext cx="9889097" cy="41959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867" dirty="0">
                <a:solidFill>
                  <a:srgbClr val="000099"/>
                </a:solidFill>
                <a:latin typeface="Cambria" panose="02040503050406030204" pitchFamily="18" charset="0"/>
              </a:rPr>
              <a:t>1. Онлайн видеонаблюдение в ППЭ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44339" y="2110219"/>
            <a:ext cx="9889100" cy="41959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867" dirty="0">
                <a:solidFill>
                  <a:srgbClr val="000099"/>
                </a:solidFill>
                <a:latin typeface="Cambria" panose="02040503050406030204" pitchFamily="18" charset="0"/>
              </a:rPr>
              <a:t>2. Оборудование ППЭ системами подавления сигналов подвижной связи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44339" y="2702157"/>
            <a:ext cx="9889100" cy="75221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867" dirty="0">
                <a:solidFill>
                  <a:srgbClr val="000099"/>
                </a:solidFill>
                <a:latin typeface="Cambria" panose="02040503050406030204" pitchFamily="18" charset="0"/>
              </a:rPr>
              <a:t>3. Организация доставки экзаменационных материалов (ЭМ) специальными организациями до ППЭ и (или) внедрение новых технологий при проведении ЕГЭ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64879" y="3550379"/>
            <a:ext cx="9868559" cy="57606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867" dirty="0">
                <a:solidFill>
                  <a:srgbClr val="000099"/>
                </a:solidFill>
                <a:latin typeface="Cambria" panose="02040503050406030204" pitchFamily="18" charset="0"/>
              </a:rPr>
              <a:t>4. Сканирование экзаменационных работ участников ЕГЭ  в день проведения экзамена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44341" y="4222455"/>
            <a:ext cx="9889097" cy="480053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867" dirty="0">
                <a:solidFill>
                  <a:srgbClr val="000099"/>
                </a:solidFill>
                <a:latin typeface="Cambria" panose="02040503050406030204" pitchFamily="18" charset="0"/>
              </a:rPr>
              <a:t>5. Качество работы предметных комиссий субъектов Российской Федерации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64879" y="4798517"/>
            <a:ext cx="9900444" cy="86409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867" dirty="0">
                <a:solidFill>
                  <a:srgbClr val="000099"/>
                </a:solidFill>
                <a:latin typeface="Cambria" panose="02040503050406030204" pitchFamily="18" charset="0"/>
              </a:rPr>
              <a:t>6. Соблюдение РЦОИ сроков обработки результатов экзаменационных работ участников ЕГЭ  в соответствии  с Порядком проведения ГИА</a:t>
            </a:r>
            <a:endParaRPr lang="ru-RU" sz="3200" dirty="0">
              <a:solidFill>
                <a:srgbClr val="000099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13155" y="5758626"/>
            <a:ext cx="9908180" cy="480053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1867" dirty="0">
                <a:solidFill>
                  <a:srgbClr val="000099"/>
                </a:solidFill>
                <a:latin typeface="Cambria" panose="02040503050406030204" pitchFamily="18" charset="0"/>
              </a:rPr>
              <a:t>7. Наличие организационно-технологических нарушений при проведении ЕГЭ</a:t>
            </a:r>
          </a:p>
        </p:txBody>
      </p:sp>
      <p:pic>
        <p:nvPicPr>
          <p:cNvPr id="15" name="Рисунок 7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4391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257195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39517" y="259219"/>
            <a:ext cx="7200900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ЕГЭ 2016 года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87323" y="1993900"/>
            <a:ext cx="6369051" cy="64807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Увеличение доли аудиторий с видеонаблюдением в режиме онлайн (+10%)</a:t>
            </a:r>
            <a:endParaRPr lang="ru-RU" sz="16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87323" y="2852936"/>
            <a:ext cx="6369051" cy="43204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Увеличение доли ППЭ с печатью КИМ в аудиториях</a:t>
            </a:r>
            <a:endParaRPr lang="ru-RU" sz="16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87323" y="1082030"/>
            <a:ext cx="6369051" cy="76279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Отказ от части с выбором ответов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(история, обществознание, география, информатика и ИКТ)</a:t>
            </a:r>
            <a:endParaRPr lang="ru-RU" sz="16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87323" y="3428999"/>
            <a:ext cx="6369051" cy="630902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Использование технологии сканирования экзаменационных материалов в ППЭ в день проведения экзаменов</a:t>
            </a:r>
            <a:endParaRPr lang="ru-RU" sz="16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87323" y="4263756"/>
            <a:ext cx="6401397" cy="74942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Усиление работы по подготовке кадров ППЭ, экспертов предметных комиссий и иных лиц, задействованных в проведении ЕГЭ</a:t>
            </a:r>
            <a:endParaRPr lang="ru-RU" sz="16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87323" y="5229200"/>
            <a:ext cx="6401397" cy="504057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Мониторинг работы РЦОИ</a:t>
            </a:r>
            <a:endParaRPr lang="ru-RU" sz="16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371" y="90101"/>
            <a:ext cx="1152128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60363" y="6093309"/>
            <a:ext cx="2844800" cy="365125"/>
          </a:xfrm>
        </p:spPr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10350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257195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2451232" y="-27384"/>
            <a:ext cx="786923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ИЗМЕНЕНИЯ в КИМ ЕГЭ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809753" y="1403350"/>
            <a:ext cx="8291513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608013" indent="-606425"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400"/>
              </a:spcBef>
            </a:pPr>
            <a:endParaRPr lang="ru-RU" sz="2400" b="1">
              <a:solidFill>
                <a:srgbClr val="0000FF"/>
              </a:solidFill>
              <a:latin typeface="Cambria" panose="02040503050406030204" pitchFamily="18" charset="0"/>
            </a:endParaRPr>
          </a:p>
          <a:p>
            <a:pPr algn="just" eaLnBrk="1" hangingPunct="1">
              <a:spcBef>
                <a:spcPts val="400"/>
              </a:spcBef>
            </a:pPr>
            <a:endParaRPr lang="ru-RU" sz="2400" b="1">
              <a:solidFill>
                <a:srgbClr val="0000FF"/>
              </a:solidFill>
              <a:latin typeface="Cambria" panose="02040503050406030204" pitchFamily="18" charset="0"/>
            </a:endParaRPr>
          </a:p>
          <a:p>
            <a:pPr algn="just" eaLnBrk="1" hangingPunct="1">
              <a:spcBef>
                <a:spcPts val="400"/>
              </a:spcBef>
            </a:pPr>
            <a:endParaRPr lang="ru-RU" sz="1600" b="1" i="1" u="sng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440633"/>
              </p:ext>
            </p:extLst>
          </p:nvPr>
        </p:nvGraphicFramePr>
        <p:xfrm>
          <a:off x="819149" y="692696"/>
          <a:ext cx="11037490" cy="56864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8353"/>
                <a:gridCol w="8569137"/>
              </a:tblGrid>
              <a:tr h="406516">
                <a:tc>
                  <a:txBody>
                    <a:bodyPr/>
                    <a:lstStyle/>
                    <a:p>
                      <a:endParaRPr lang="ru-RU" sz="18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70C0"/>
                          </a:solidFill>
                        </a:rPr>
                        <a:t>ИЗМЕНЕНИЕ</a:t>
                      </a:r>
                      <a:endParaRPr lang="ru-RU" sz="18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</a:tr>
              <a:tr h="57909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Русский</a:t>
                      </a:r>
                      <a:r>
                        <a:rPr lang="ru-RU" sz="1600" b="1" baseline="0" dirty="0" smtClean="0">
                          <a:solidFill>
                            <a:srgbClr val="0070C0"/>
                          </a:solidFill>
                        </a:rPr>
                        <a:t> язык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Уточнение формулировок отдельных заданий, критериев оценивания развернутого ответа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</a:tr>
              <a:tr h="822923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Математика (баз.)</a:t>
                      </a:r>
                    </a:p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Биология, Физика</a:t>
                      </a:r>
                    </a:p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Литература, Иняз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Изменений нет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</a:tr>
              <a:tr h="335265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Математика (пр.)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В части 1 сокращено 2 задания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</a:tr>
              <a:tr h="82292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Обществознание</a:t>
                      </a:r>
                      <a:endParaRPr lang="ru-RU" sz="1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3" marR="91443" marT="45718" marB="4571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Изъяты все задания с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выбором одного ответа, общее количество заданий сократилось до 29 (с 36), максимальный первичный балл сохранен </a:t>
                      </a:r>
                      <a:endParaRPr lang="ru-RU" sz="1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3" marR="91443" marT="45718" marB="45718">
                    <a:solidFill>
                      <a:srgbClr val="0070C0"/>
                    </a:solidFill>
                  </a:tcPr>
                </a:tc>
              </a:tr>
              <a:tr h="82292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История</a:t>
                      </a:r>
                      <a:endParaRPr lang="ru-RU" sz="1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3" marR="91443" marT="45718" marB="4571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Изъяты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все здания с выбором одного ответа, общее количество заданий сокращено до 31 (с 40) , максимальный п.б. – 53 (было 59). Время выполнения увеличено до 235 минут</a:t>
                      </a:r>
                      <a:endParaRPr lang="ru-RU" sz="1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3" marR="91443" marT="45718" marB="45718">
                    <a:solidFill>
                      <a:srgbClr val="0070C0"/>
                    </a:solidFill>
                  </a:tcPr>
                </a:tc>
              </a:tr>
              <a:tr h="82292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География</a:t>
                      </a:r>
                      <a:endParaRPr lang="ru-RU" sz="1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3" marR="91443" marT="45718" marB="4571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Изъяты все задания с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выбором одного ответа, общее количество заданий сократилось до 34 (с 41), максимальный первичный балл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– 46 (было 51). В КИМ в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ключены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карты-приложения</a:t>
                      </a:r>
                      <a:endParaRPr lang="ru-RU" sz="1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3" marR="91443" marT="45718" marB="45718">
                    <a:solidFill>
                      <a:srgbClr val="0070C0"/>
                    </a:solidFill>
                  </a:tcPr>
                </a:tc>
              </a:tr>
              <a:tr h="42776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Химия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Изменен формат 8 заданий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</a:tr>
              <a:tr h="64609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Информатика и</a:t>
                      </a:r>
                      <a:r>
                        <a:rPr lang="ru-RU" sz="1600" b="1" baseline="0" dirty="0" smtClean="0">
                          <a:solidFill>
                            <a:srgbClr val="0070C0"/>
                          </a:solidFill>
                        </a:rPr>
                        <a:t> ИКТ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Изменен формат 3 заданий, последовательность заданий 1-5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8" marB="45718"/>
                </a:tc>
              </a:tr>
            </a:tbl>
          </a:graphicData>
        </a:graphic>
      </p:graphicFrame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371" y="90101"/>
            <a:ext cx="1152128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60363" y="6093309"/>
            <a:ext cx="2844800" cy="365125"/>
          </a:xfrm>
        </p:spPr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8185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77914" y="152230"/>
            <a:ext cx="7488238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  <a:t>Изменения </a:t>
            </a:r>
            <a:r>
              <a:rPr lang="ru-RU" sz="2800" b="1" dirty="0">
                <a:solidFill>
                  <a:srgbClr val="2E3192"/>
                </a:solidFill>
                <a:latin typeface="Cambria" pitchFamily="18" charset="0"/>
              </a:rPr>
              <a:t>в НПА и МР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1847529" y="5291574"/>
            <a:ext cx="8641085" cy="1824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/>
          </p:nvPr>
        </p:nvGraphicFramePr>
        <p:xfrm>
          <a:off x="1847528" y="3068960"/>
          <a:ext cx="8568952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011117" y="620688"/>
            <a:ext cx="67550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2E3192"/>
                </a:solidFill>
                <a:latin typeface="+mn-lt"/>
              </a:rPr>
              <a:t>Основные изменения в 2016 году в Порядок </a:t>
            </a:r>
            <a:r>
              <a:rPr lang="ru-RU" b="1" i="1" dirty="0" smtClean="0">
                <a:solidFill>
                  <a:srgbClr val="2E3192"/>
                </a:solidFill>
                <a:latin typeface="+mn-lt"/>
              </a:rPr>
              <a:t>проведения ГИА-11</a:t>
            </a:r>
            <a:endParaRPr lang="ru-RU" b="1" i="1" dirty="0">
              <a:solidFill>
                <a:srgbClr val="2E3192"/>
              </a:solidFill>
              <a:latin typeface="+mn-lt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47528" y="1250479"/>
            <a:ext cx="8568952" cy="180020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2E3192"/>
                </a:solidFill>
                <a:latin typeface="Cambria" panose="02040503050406030204" pitchFamily="18" charset="0"/>
              </a:rPr>
              <a:t>1. «День объявления результатов ГИА»</a:t>
            </a:r>
          </a:p>
          <a:p>
            <a:pPr lvl="1"/>
            <a:r>
              <a:rPr lang="ru-RU" sz="1400" b="1" dirty="0">
                <a:solidFill>
                  <a:srgbClr val="2E3192"/>
                </a:solidFill>
                <a:latin typeface="Cambria" panose="02040503050406030204" pitchFamily="18" charset="0"/>
              </a:rPr>
              <a:t>1 день </a:t>
            </a:r>
            <a:r>
              <a:rPr lang="ru-RU" sz="1400" dirty="0">
                <a:solidFill>
                  <a:srgbClr val="2E3192"/>
                </a:solidFill>
                <a:latin typeface="Cambria" panose="02040503050406030204" pitchFamily="18" charset="0"/>
              </a:rPr>
              <a:t>– Утверждение результатов ГИА ГЭК;</a:t>
            </a:r>
          </a:p>
          <a:p>
            <a:pPr lvl="1"/>
            <a:r>
              <a:rPr lang="ru-RU" sz="1400" b="1" dirty="0">
                <a:solidFill>
                  <a:srgbClr val="2E3192"/>
                </a:solidFill>
                <a:latin typeface="Cambria" panose="02040503050406030204" pitchFamily="18" charset="0"/>
              </a:rPr>
              <a:t>2 день </a:t>
            </a:r>
            <a:r>
              <a:rPr lang="ru-RU" sz="1400" dirty="0">
                <a:solidFill>
                  <a:srgbClr val="2E3192"/>
                </a:solidFill>
                <a:latin typeface="Cambria" panose="02040503050406030204" pitchFamily="18" charset="0"/>
              </a:rPr>
              <a:t>– направление </a:t>
            </a: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ОИВ</a:t>
            </a:r>
            <a:r>
              <a:rPr lang="en-US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 </a:t>
            </a: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 </a:t>
            </a:r>
            <a:r>
              <a:rPr lang="ru-RU" sz="1400" dirty="0">
                <a:solidFill>
                  <a:srgbClr val="2E3192"/>
                </a:solidFill>
                <a:latin typeface="Cambria" panose="02040503050406030204" pitchFamily="18" charset="0"/>
              </a:rPr>
              <a:t>утвержденных ГЭК результатов ГИА в муниципалитеты, школы и др.;</a:t>
            </a:r>
          </a:p>
          <a:p>
            <a:pPr lvl="1"/>
            <a:r>
              <a:rPr lang="ru-RU" sz="1400" b="1" dirty="0">
                <a:solidFill>
                  <a:srgbClr val="2E3192"/>
                </a:solidFill>
                <a:latin typeface="Cambria" panose="02040503050406030204" pitchFamily="18" charset="0"/>
              </a:rPr>
              <a:t>3 день </a:t>
            </a:r>
            <a:r>
              <a:rPr lang="ru-RU" sz="1400" dirty="0">
                <a:solidFill>
                  <a:srgbClr val="2E3192"/>
                </a:solidFill>
                <a:latin typeface="Cambria" panose="02040503050406030204" pitchFamily="18" charset="0"/>
              </a:rPr>
              <a:t>–  </a:t>
            </a:r>
            <a:r>
              <a:rPr lang="ru-RU" sz="1400" b="1" dirty="0">
                <a:solidFill>
                  <a:srgbClr val="2E3192"/>
                </a:solidFill>
                <a:latin typeface="Cambria" panose="02040503050406030204" pitchFamily="18" charset="0"/>
              </a:rPr>
              <a:t>«День объявления результатов»</a:t>
            </a:r>
            <a:r>
              <a:rPr lang="ru-RU" sz="1400" dirty="0">
                <a:solidFill>
                  <a:srgbClr val="2E3192"/>
                </a:solidFill>
                <a:latin typeface="Cambria" panose="02040503050406030204" pitchFamily="18" charset="0"/>
              </a:rPr>
              <a:t> - организация ознакомления участников ГИА с их результатами;</a:t>
            </a:r>
          </a:p>
          <a:p>
            <a:pPr lvl="1"/>
            <a:r>
              <a:rPr lang="ru-RU" sz="1400" b="1" dirty="0">
                <a:solidFill>
                  <a:srgbClr val="2E3192"/>
                </a:solidFill>
                <a:latin typeface="Cambria" panose="02040503050406030204" pitchFamily="18" charset="0"/>
              </a:rPr>
              <a:t>4 день </a:t>
            </a:r>
            <a:r>
              <a:rPr lang="ru-RU" sz="1400" dirty="0">
                <a:solidFill>
                  <a:srgbClr val="2E3192"/>
                </a:solidFill>
                <a:latin typeface="Cambria" panose="02040503050406030204" pitchFamily="18" charset="0"/>
              </a:rPr>
              <a:t>– прием апелляций о несогласии с выставленными баллами ГИА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544273" y="2400538"/>
            <a:ext cx="1786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! НЕ Интернет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0" name="Рисунок 7" descr="mko_logo_02 Копировать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ГБУ «РЦМКО»  КАЗАНЬ </a:t>
            </a:r>
            <a:r>
              <a:rPr lang="ru-RU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2015 </a:t>
            </a:r>
            <a:r>
              <a:rPr lang="ru-RU" sz="1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55584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9563" y="77586"/>
            <a:ext cx="79203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solidFill>
                  <a:srgbClr val="2E319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  <a:ea typeface="+mj-ea"/>
                <a:cs typeface="Arial" panose="020B0604020202020204" pitchFamily="34" charset="0"/>
              </a:rPr>
              <a:t>Основные технологические доработки</a:t>
            </a:r>
            <a:br>
              <a:rPr lang="ru-RU" sz="2800" b="1" dirty="0">
                <a:ln w="1905"/>
                <a:solidFill>
                  <a:srgbClr val="2E319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  <a:ea typeface="+mj-ea"/>
                <a:cs typeface="Arial" panose="020B0604020202020204" pitchFamily="34" charset="0"/>
              </a:rPr>
            </a:br>
            <a:r>
              <a:rPr lang="ru-RU" sz="2800" b="1" dirty="0">
                <a:ln w="1905"/>
                <a:solidFill>
                  <a:srgbClr val="2E319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  <a:ea typeface="+mj-ea"/>
                <a:cs typeface="Arial" panose="020B0604020202020204" pitchFamily="34" charset="0"/>
              </a:rPr>
              <a:t>в 2016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1693" y="1031693"/>
            <a:ext cx="9036050" cy="661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2438" lvl="3" indent="-285750" algn="just" eaLnBrk="1" hangingPunct="1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ru-RU" sz="2000" b="1" kern="0" dirty="0">
                <a:solidFill>
                  <a:srgbClr val="2E3192"/>
                </a:solidFill>
                <a:latin typeface="Cambria" panose="02040503050406030204" pitchFamily="18" charset="0"/>
              </a:rPr>
              <a:t>Доработка бланка итогового сочинения</a:t>
            </a:r>
          </a:p>
          <a:p>
            <a:pPr marL="452438" lvl="3" indent="-285750" algn="just" eaLnBrk="1" hangingPunct="1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ru-RU" sz="2000" b="1" kern="0" dirty="0">
                <a:solidFill>
                  <a:srgbClr val="2E3192"/>
                </a:solidFill>
                <a:latin typeface="Cambria" panose="02040503050406030204" pitchFamily="18" charset="0"/>
              </a:rPr>
              <a:t>Доработка станции записи устных ответов и станции печати КИМ в части контроля корректности работы оборудования при проведения технической подготовки</a:t>
            </a:r>
          </a:p>
          <a:p>
            <a:pPr marL="452438" lvl="3" indent="-285750" algn="just" eaLnBrk="1" hangingPunct="1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ru-RU" sz="2000" b="1" kern="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Добавление </a:t>
            </a:r>
            <a:r>
              <a:rPr lang="ru-RU" sz="2000" b="1" kern="0" dirty="0">
                <a:solidFill>
                  <a:srgbClr val="2E3192"/>
                </a:solidFill>
                <a:latin typeface="Cambria" panose="02040503050406030204" pitchFamily="18" charset="0"/>
              </a:rPr>
              <a:t>возможности ведения информации о выбывших участниках</a:t>
            </a:r>
          </a:p>
          <a:p>
            <a:pPr marL="452438" lvl="3" indent="-285750" algn="just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ru-RU" sz="2000" b="1" kern="0" dirty="0">
                <a:solidFill>
                  <a:srgbClr val="2E3192"/>
                </a:solidFill>
                <a:latin typeface="Cambria" panose="02040503050406030204" pitchFamily="18" charset="0"/>
              </a:rPr>
              <a:t>Изменение логики присвоения участнику признака «Допуск к ГИА», в том числе учет результатов итогового сочинения</a:t>
            </a:r>
          </a:p>
          <a:p>
            <a:pPr marL="452438" lvl="3" indent="-285750" algn="just" eaLnBrk="1" hangingPunct="1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ru-RU" sz="2000" b="1" kern="0" dirty="0">
                <a:solidFill>
                  <a:srgbClr val="2E3192"/>
                </a:solidFill>
                <a:latin typeface="Cambria" panose="02040503050406030204" pitchFamily="18" charset="0"/>
              </a:rPr>
              <a:t>Изменение порядка выдачи результатов. Результаты работ, находящихся на перепроверке, не будут выданы до окончания </a:t>
            </a:r>
            <a:r>
              <a:rPr lang="ru-RU" sz="2000" b="1" kern="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перепроверки.</a:t>
            </a:r>
          </a:p>
          <a:p>
            <a:pPr marL="452438" lvl="3" indent="-285750" algn="just" eaLnBrk="1" hangingPunct="1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ru-RU" sz="2000" b="1" kern="0" dirty="0" smtClean="0">
                <a:solidFill>
                  <a:srgbClr val="2E3192"/>
                </a:solidFill>
                <a:latin typeface="Cambria" panose="02040503050406030204" pitchFamily="18" charset="0"/>
              </a:rPr>
              <a:t> Блокировка </a:t>
            </a:r>
            <a:r>
              <a:rPr lang="ru-RU" sz="2000" b="1" kern="0" dirty="0">
                <a:solidFill>
                  <a:srgbClr val="2E3192"/>
                </a:solidFill>
                <a:latin typeface="Cambria" panose="02040503050406030204" pitchFamily="18" charset="0"/>
              </a:rPr>
              <a:t>возможности внесения сведений после наступления регламентных сроков</a:t>
            </a:r>
          </a:p>
          <a:p>
            <a:pPr marL="452438" lvl="3" indent="-285750" algn="just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ru-RU" sz="2000" b="1" kern="0" dirty="0">
                <a:solidFill>
                  <a:srgbClr val="2E3192"/>
                </a:solidFill>
                <a:latin typeface="Cambria" panose="02040503050406030204" pitchFamily="18" charset="0"/>
              </a:rPr>
              <a:t>Автоматизация ГВЭ</a:t>
            </a:r>
            <a:r>
              <a:rPr lang="en-US" sz="2000" b="1" kern="0" dirty="0">
                <a:solidFill>
                  <a:srgbClr val="2E3192"/>
                </a:solidFill>
                <a:latin typeface="Cambria" panose="02040503050406030204" pitchFamily="18" charset="0"/>
              </a:rPr>
              <a:t> </a:t>
            </a:r>
            <a:r>
              <a:rPr lang="ru-RU" sz="2000" b="1" kern="0" dirty="0">
                <a:solidFill>
                  <a:srgbClr val="2E3192"/>
                </a:solidFill>
                <a:latin typeface="Cambria" panose="02040503050406030204" pitchFamily="18" charset="0"/>
              </a:rPr>
              <a:t>(бланковая технология) </a:t>
            </a:r>
          </a:p>
          <a:p>
            <a:pPr marL="452438" lvl="3" indent="-285750" algn="just" eaLnBrk="1" hangingPunct="1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ru-RU" sz="2000" b="1" kern="0" dirty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marL="452438" lvl="3" indent="-285750" algn="just" eaLnBrk="1" hangingPunct="1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ru-RU" sz="13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7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ГБУ «РЦМКО»  КАЗАНЬ </a:t>
            </a:r>
            <a:r>
              <a:rPr lang="ru-RU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2015 </a:t>
            </a:r>
            <a:r>
              <a:rPr lang="ru-RU" sz="1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305" y="5526859"/>
            <a:ext cx="549388" cy="60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86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 l="25785" t="8266" r="24013" b="62"/>
          <a:stretch>
            <a:fillRect/>
          </a:stretch>
        </p:blipFill>
        <p:spPr bwMode="auto">
          <a:xfrm>
            <a:off x="8315688" y="1141358"/>
            <a:ext cx="3418017" cy="479816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982973" y="199324"/>
            <a:ext cx="91440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3000" b="1" dirty="0">
                <a:solidFill>
                  <a:srgbClr val="2E3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Новое в ГВЭ 2016 (ГИА 9 и 11)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25833" t="8159" r="23958" b="406"/>
          <a:stretch>
            <a:fillRect/>
          </a:stretch>
        </p:blipFill>
        <p:spPr bwMode="auto">
          <a:xfrm>
            <a:off x="293339" y="1141358"/>
            <a:ext cx="3427324" cy="479816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899970" y="1965506"/>
            <a:ext cx="420844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lvl="2" indent="-342900" algn="just">
              <a:spcAft>
                <a:spcPts val="1200"/>
              </a:spcAft>
              <a:buSzPct val="150000"/>
              <a:buFont typeface="Verdana" pitchFamily="34" charset="0"/>
              <a:buChar char="‒"/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  <a:cs typeface="Times New Roman" pitchFamily="18" charset="0"/>
              </a:rPr>
              <a:t>Автоматизация планирования </a:t>
            </a:r>
            <a:r>
              <a:rPr lang="ru-RU" sz="1600" b="1" dirty="0">
                <a:solidFill>
                  <a:srgbClr val="2E3192"/>
                </a:solidFill>
                <a:latin typeface="Cambria" panose="02040503050406030204" pitchFamily="18" charset="0"/>
                <a:cs typeface="Times New Roman" pitchFamily="18" charset="0"/>
              </a:rPr>
              <a:t>экзаменов </a:t>
            </a: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  <a:cs typeface="Times New Roman" pitchFamily="18" charset="0"/>
              </a:rPr>
              <a:t>;</a:t>
            </a:r>
            <a:endParaRPr lang="ru-RU" sz="1600" b="1" dirty="0">
              <a:solidFill>
                <a:srgbClr val="2E3192"/>
              </a:solidFill>
              <a:latin typeface="Cambria" panose="02040503050406030204" pitchFamily="18" charset="0"/>
              <a:cs typeface="Times New Roman" pitchFamily="18" charset="0"/>
            </a:endParaRPr>
          </a:p>
          <a:p>
            <a:pPr marL="357188" lvl="2" indent="-342900" algn="just">
              <a:spcAft>
                <a:spcPts val="1200"/>
              </a:spcAft>
              <a:buSzPct val="150000"/>
              <a:buFont typeface="Verdana" pitchFamily="34" charset="0"/>
              <a:buChar char="‒"/>
              <a:defRPr/>
            </a:pPr>
            <a:r>
              <a:rPr lang="ru-RU" sz="1600" b="1" dirty="0">
                <a:solidFill>
                  <a:srgbClr val="2E3192"/>
                </a:solidFill>
                <a:latin typeface="Cambria" panose="02040503050406030204" pitchFamily="18" charset="0"/>
                <a:cs typeface="Times New Roman" pitchFamily="18" charset="0"/>
              </a:rPr>
              <a:t>Автоматизация </a:t>
            </a: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  <a:cs typeface="Times New Roman" pitchFamily="18" charset="0"/>
              </a:rPr>
              <a:t>обработки бланков; </a:t>
            </a:r>
            <a:endParaRPr lang="ru-RU" sz="1600" b="1" dirty="0">
              <a:solidFill>
                <a:srgbClr val="2E3192"/>
              </a:solidFill>
              <a:latin typeface="Cambria" panose="02040503050406030204" pitchFamily="18" charset="0"/>
              <a:cs typeface="Times New Roman" pitchFamily="18" charset="0"/>
            </a:endParaRPr>
          </a:p>
          <a:p>
            <a:pPr marL="357188" lvl="2" indent="-342900" algn="just">
              <a:spcAft>
                <a:spcPts val="1200"/>
              </a:spcAft>
              <a:buSzPct val="150000"/>
              <a:buFont typeface="Verdana" pitchFamily="34" charset="0"/>
              <a:buChar char="‒"/>
              <a:defRPr/>
            </a:pPr>
            <a:r>
              <a:rPr lang="ru-RU" sz="1600" b="1" dirty="0">
                <a:solidFill>
                  <a:srgbClr val="2E3192"/>
                </a:solidFill>
                <a:latin typeface="Cambria" panose="02040503050406030204" pitchFamily="18" charset="0"/>
                <a:cs typeface="Times New Roman" pitchFamily="18" charset="0"/>
              </a:rPr>
              <a:t>Автоматизация </a:t>
            </a: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  <a:cs typeface="Times New Roman" pitchFamily="18" charset="0"/>
              </a:rPr>
              <a:t>печати </a:t>
            </a:r>
            <a:r>
              <a:rPr lang="ru-RU" sz="1600" b="1" dirty="0">
                <a:solidFill>
                  <a:srgbClr val="2E3192"/>
                </a:solidFill>
                <a:latin typeface="Cambria" panose="02040503050406030204" pitchFamily="18" charset="0"/>
                <a:cs typeface="Times New Roman" pitchFamily="18" charset="0"/>
              </a:rPr>
              <a:t>ведомостей </a:t>
            </a: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  <a:cs typeface="Times New Roman" pitchFamily="18" charset="0"/>
              </a:rPr>
              <a:t>результатов.</a:t>
            </a:r>
            <a:endParaRPr lang="ru-RU" sz="1600" b="1" dirty="0">
              <a:solidFill>
                <a:srgbClr val="2E3192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ГБУ «РЦМКО»  КАЗАНЬ </a:t>
            </a:r>
            <a:r>
              <a:rPr lang="ru-RU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2015 </a:t>
            </a:r>
            <a:r>
              <a:rPr lang="ru-RU" sz="1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914922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820883" y="3140969"/>
            <a:ext cx="8270805" cy="156966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  <a:latin typeface="Cambria" pitchFamily="18" charset="0"/>
              </a:rPr>
              <a:t>возможно только на основании письма за подписью </a:t>
            </a:r>
            <a:r>
              <a:rPr lang="ru-RU" sz="3200" b="1" u="sng" dirty="0">
                <a:solidFill>
                  <a:srgbClr val="FF0000"/>
                </a:solidFill>
                <a:latin typeface="Cambria" pitchFamily="18" charset="0"/>
              </a:rPr>
              <a:t>главы субъекта </a:t>
            </a:r>
            <a:r>
              <a:rPr lang="ru-RU" sz="3200" b="1" dirty="0">
                <a:solidFill>
                  <a:srgbClr val="FF0000"/>
                </a:solidFill>
                <a:latin typeface="Cambria" pitchFamily="18" charset="0"/>
              </a:rPr>
              <a:t>Российской Федерации в адрес Рособрнадзора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93793" y="2853710"/>
            <a:ext cx="955476" cy="21441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333" b="1" dirty="0">
                <a:solidFill>
                  <a:srgbClr val="FF0000"/>
                </a:solidFill>
                <a:latin typeface="Cambria" pitchFamily="18" charset="0"/>
              </a:rPr>
              <a:t>!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96957" y="258763"/>
            <a:ext cx="10169509" cy="1241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733" b="1" dirty="0">
                <a:solidFill>
                  <a:srgbClr val="2E3192"/>
                </a:solidFill>
                <a:latin typeface="Cambria" panose="02040503050406030204" pitchFamily="18" charset="0"/>
              </a:rPr>
              <a:t>Изменение сроков внесения сведений</a:t>
            </a:r>
            <a:br>
              <a:rPr lang="ru-RU" sz="3733" b="1" dirty="0">
                <a:solidFill>
                  <a:srgbClr val="2E3192"/>
                </a:solidFill>
                <a:latin typeface="Cambria" panose="02040503050406030204" pitchFamily="18" charset="0"/>
              </a:rPr>
            </a:br>
            <a:r>
              <a:rPr lang="ru-RU" sz="3733" b="1" dirty="0">
                <a:solidFill>
                  <a:srgbClr val="2E3192"/>
                </a:solidFill>
                <a:latin typeface="Cambria" panose="02040503050406030204" pitchFamily="18" charset="0"/>
              </a:rPr>
              <a:t> в РИС</a:t>
            </a: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5865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3323" y="2108756"/>
            <a:ext cx="10493440" cy="120032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эффективности и качества организации ГИА в 2015 году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71531" y="4185960"/>
            <a:ext cx="94090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kern="0" dirty="0" smtClean="0">
                <a:solidFill>
                  <a:srgbClr val="2E3192"/>
                </a:solidFill>
                <a:latin typeface="Cambria" pitchFamily="18" charset="0"/>
              </a:rPr>
              <a:t> </a:t>
            </a:r>
            <a:r>
              <a:rPr lang="ru-RU" kern="0" dirty="0">
                <a:solidFill>
                  <a:srgbClr val="2E3192"/>
                </a:solidFill>
              </a:rPr>
              <a:t>(</a:t>
            </a:r>
            <a:r>
              <a:rPr lang="ru-RU" kern="0" dirty="0" smtClean="0">
                <a:solidFill>
                  <a:srgbClr val="2E3192"/>
                </a:solidFill>
              </a:rPr>
              <a:t>Управление оценки качества общего образования</a:t>
            </a:r>
          </a:p>
          <a:p>
            <a:pPr algn="ctr">
              <a:defRPr/>
            </a:pPr>
            <a:r>
              <a:rPr lang="ru-RU" kern="0" dirty="0" smtClean="0">
                <a:solidFill>
                  <a:srgbClr val="2E3192"/>
                </a:solidFill>
              </a:rPr>
              <a:t>Рособрнадзора)</a:t>
            </a:r>
            <a:endParaRPr lang="ru-RU" kern="0" dirty="0">
              <a:solidFill>
                <a:srgbClr val="2E31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5080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20810" y="1700543"/>
            <a:ext cx="347719" cy="83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67541" y="116632"/>
            <a:ext cx="998431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  <a:t> </a:t>
            </a:r>
            <a:r>
              <a:rPr lang="ru-RU" sz="2800" b="1" dirty="0" smtClean="0">
                <a:solidFill>
                  <a:srgbClr val="2E3192"/>
                </a:solidFill>
              </a:rPr>
              <a:t>Подготовка к ГИА</a:t>
            </a:r>
            <a:endParaRPr lang="ru-RU" sz="2800" b="1" dirty="0">
              <a:solidFill>
                <a:srgbClr val="2E3192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31371" y="5291574"/>
            <a:ext cx="11521447" cy="1824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4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8529" y="639852"/>
            <a:ext cx="10114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2E3192"/>
                </a:solidFill>
              </a:rPr>
              <a:t>Информация об организаторах ППЭ</a:t>
            </a:r>
            <a:endParaRPr lang="ru-RU" b="1" i="1" dirty="0">
              <a:solidFill>
                <a:srgbClr val="2E3192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3198546"/>
              </p:ext>
            </p:extLst>
          </p:nvPr>
        </p:nvGraphicFramePr>
        <p:xfrm>
          <a:off x="1967541" y="1268762"/>
          <a:ext cx="9313034" cy="1664567"/>
        </p:xfrm>
        <a:graphic>
          <a:graphicData uri="http://schemas.openxmlformats.org/drawingml/2006/table">
            <a:tbl>
              <a:tblPr firstRow="1" firstCol="1" bandRow="1"/>
              <a:tblGrid>
                <a:gridCol w="768085"/>
                <a:gridCol w="4320480"/>
                <a:gridCol w="4224469"/>
              </a:tblGrid>
              <a:tr h="7625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п/п</a:t>
                      </a:r>
                      <a:endParaRPr lang="ru-RU" sz="1400" b="1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Регион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Среднее количество организаторов вне аудитории </a:t>
                      </a:r>
                      <a:endParaRPr lang="ru-RU" sz="1400" b="1" dirty="0" smtClean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ППЭ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Калужская область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Чукотский автономный округ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9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400" b="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Ненецкий автономный округ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400" b="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Тюменская область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1429223"/>
              </p:ext>
            </p:extLst>
          </p:nvPr>
        </p:nvGraphicFramePr>
        <p:xfrm>
          <a:off x="1968528" y="3068960"/>
          <a:ext cx="9312047" cy="3134716"/>
        </p:xfrm>
        <a:graphic>
          <a:graphicData uri="http://schemas.openxmlformats.org/drawingml/2006/table">
            <a:tbl>
              <a:tblPr firstRow="1" firstCol="1" bandRow="1"/>
              <a:tblGrid>
                <a:gridCol w="782853"/>
                <a:gridCol w="4289317"/>
                <a:gridCol w="4239877"/>
              </a:tblGrid>
              <a:tr h="7181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п/п</a:t>
                      </a:r>
                      <a:endParaRPr lang="ru-RU" sz="1400" b="1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Регион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Доля организаторов-учителей, у которых отсутствует </a:t>
                      </a: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специализация, %</a:t>
                      </a:r>
                      <a:endParaRPr lang="ru-RU" sz="1400" b="1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4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Республика Тыва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74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Чеченская Республика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59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Чукотский автономный округ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58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Вологодская область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52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5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г. Севастополь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51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Орловская область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50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7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Оренбургская область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45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8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Свердловская область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42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9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Республика Карелия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41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10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Псковская область</a:t>
                      </a: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41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6899" marR="86899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48986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524799" y="2023633"/>
            <a:ext cx="347719" cy="83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67541" y="116632"/>
            <a:ext cx="998431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  <a:t>Подготовка к ГИА</a:t>
            </a:r>
            <a:endParaRPr lang="ru-RU" sz="28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8529" y="639852"/>
            <a:ext cx="10114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Сведения по участникам с ОВЗ</a:t>
            </a:r>
            <a:endParaRPr lang="ru-RU" b="1" i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419" y="1130842"/>
            <a:ext cx="11965580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Регионы, в которых выявлено несоответствие </a:t>
            </a:r>
            <a:r>
              <a:rPr lang="ru-RU" sz="17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отметки лиц с ОВЗ</a:t>
            </a:r>
            <a:r>
              <a:rPr lang="ru-RU" sz="17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 в РИС и </a:t>
            </a:r>
            <a:r>
              <a:rPr lang="ru-RU" sz="1700" b="1" dirty="0" err="1" smtClean="0">
                <a:solidFill>
                  <a:srgbClr val="C00000"/>
                </a:solidFill>
                <a:latin typeface="Cambria" panose="02040503050406030204" pitchFamily="18" charset="0"/>
              </a:rPr>
              <a:t>спецрассадки</a:t>
            </a:r>
            <a:endParaRPr lang="ru-RU" sz="17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3340122"/>
              </p:ext>
            </p:extLst>
          </p:nvPr>
        </p:nvGraphicFramePr>
        <p:xfrm>
          <a:off x="328248" y="1876136"/>
          <a:ext cx="11240359" cy="2056921"/>
        </p:xfrm>
        <a:graphic>
          <a:graphicData uri="http://schemas.openxmlformats.org/drawingml/2006/table">
            <a:tbl>
              <a:tblPr/>
              <a:tblGrid>
                <a:gridCol w="775197"/>
                <a:gridCol w="3840427"/>
                <a:gridCol w="2208245"/>
                <a:gridCol w="2318289"/>
                <a:gridCol w="2098201"/>
              </a:tblGrid>
              <a:tr h="273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№ п/п</a:t>
                      </a:r>
                      <a:endParaRPr lang="ru-RU" sz="14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Регион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C</a:t>
                      </a:r>
                      <a:r>
                        <a:rPr lang="ru-RU" sz="1400" b="1" i="0" u="none" strike="noStrike" dirty="0" err="1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пецрассадка</a:t>
                      </a:r>
                      <a:endParaRPr lang="ru-RU" sz="14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Отметка </a:t>
                      </a:r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ОВЗ в </a:t>
                      </a:r>
                      <a:r>
                        <a:rPr lang="ru-RU" sz="14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РИС</a:t>
                      </a:r>
                      <a:endParaRPr lang="ru-RU" sz="14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Расхождение</a:t>
                      </a:r>
                      <a:endParaRPr lang="ru-RU" sz="14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0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г. Москва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702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694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Московская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165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158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Томская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78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г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. Санкт-Петербург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258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252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Ростовская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187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184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Омская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66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63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Кемеровская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56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53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Белгородская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679324" y="1484784"/>
            <a:ext cx="2445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 err="1" smtClean="0">
                <a:solidFill>
                  <a:srgbClr val="2E3192"/>
                </a:solidFill>
                <a:latin typeface="Cambria" panose="02040503050406030204" pitchFamily="18" charset="0"/>
              </a:rPr>
              <a:t>Спецрассадка</a:t>
            </a:r>
            <a:r>
              <a:rPr lang="ru-RU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  </a:t>
            </a:r>
            <a:r>
              <a:rPr lang="en-US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&gt; </a:t>
            </a:r>
            <a:r>
              <a:rPr lang="ru-RU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ОВЗ</a:t>
            </a:r>
            <a:endParaRPr lang="ru-RU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06279" y="3923764"/>
            <a:ext cx="2445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 err="1" smtClean="0">
                <a:solidFill>
                  <a:srgbClr val="2E3192"/>
                </a:solidFill>
                <a:latin typeface="Cambria" panose="02040503050406030204" pitchFamily="18" charset="0"/>
              </a:rPr>
              <a:t>Спецрассадка</a:t>
            </a:r>
            <a:r>
              <a:rPr lang="ru-RU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  </a:t>
            </a:r>
            <a:r>
              <a:rPr lang="en-US" b="1" dirty="0">
                <a:solidFill>
                  <a:srgbClr val="2E3192"/>
                </a:solidFill>
                <a:latin typeface="Cambria" panose="02040503050406030204" pitchFamily="18" charset="0"/>
              </a:rPr>
              <a:t>&lt;</a:t>
            </a:r>
            <a:r>
              <a:rPr lang="en-US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 </a:t>
            </a:r>
            <a:r>
              <a:rPr lang="ru-RU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ОВЗ</a:t>
            </a:r>
            <a:endParaRPr lang="ru-RU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76188397"/>
              </p:ext>
            </p:extLst>
          </p:nvPr>
        </p:nvGraphicFramePr>
        <p:xfrm>
          <a:off x="239349" y="4303356"/>
          <a:ext cx="11329259" cy="2293997"/>
        </p:xfrm>
        <a:graphic>
          <a:graphicData uri="http://schemas.openxmlformats.org/drawingml/2006/table">
            <a:tbl>
              <a:tblPr/>
              <a:tblGrid>
                <a:gridCol w="774485"/>
                <a:gridCol w="3872431"/>
                <a:gridCol w="2265852"/>
                <a:gridCol w="2299492"/>
                <a:gridCol w="2116999"/>
              </a:tblGrid>
              <a:tr h="2880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№ п/п</a:t>
                      </a:r>
                      <a:endParaRPr lang="ru-RU" sz="14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Регион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C</a:t>
                      </a:r>
                      <a:r>
                        <a:rPr lang="ru-RU" sz="1400" b="1" i="0" u="none" strike="noStrike" dirty="0" err="1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пецрассадка</a:t>
                      </a:r>
                      <a:endParaRPr lang="ru-RU" sz="14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Отметка </a:t>
                      </a:r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ОВЗ в </a:t>
                      </a:r>
                      <a:r>
                        <a:rPr lang="ru-RU" sz="14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РИС</a:t>
                      </a:r>
                      <a:endParaRPr lang="ru-RU" sz="14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Расхождение</a:t>
                      </a:r>
                      <a:endParaRPr lang="ru-RU" sz="14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2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Краснодарский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край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14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28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-14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2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Пермский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край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26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-14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2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Саратовская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23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-8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2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Самарская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17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24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-7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2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Липецкая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89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94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-5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9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Новгородская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21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-4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9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Ингушетия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79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-3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2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Мордовия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-3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9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Архангельская </a:t>
                      </a:r>
                      <a:r>
                        <a:rPr lang="ru-RU" sz="14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28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-3</a:t>
                      </a:r>
                    </a:p>
                  </a:txBody>
                  <a:tcPr marL="12700" marR="127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35360" y="1484784"/>
            <a:ext cx="163316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568608" y="5157193"/>
            <a:ext cx="4395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?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xmlns="" val="2418591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20810" y="1700543"/>
            <a:ext cx="347719" cy="83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67541" y="116632"/>
            <a:ext cx="998431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  <a:t> Подготовка к ГИА</a:t>
            </a:r>
            <a:endParaRPr lang="ru-RU" sz="28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31371" y="5291574"/>
            <a:ext cx="11521447" cy="1824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4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8529" y="639852"/>
            <a:ext cx="10114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Работа с лицами с ОВЗ</a:t>
            </a:r>
            <a:endParaRPr lang="ru-RU" b="1" i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8962" y="1552138"/>
            <a:ext cx="5823131" cy="72473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Письмо Рособрнадзора от 16.07.2015 </a:t>
            </a:r>
          </a:p>
          <a:p>
            <a:pPr algn="ctr"/>
            <a:r>
              <a:rPr lang="ru-RU" sz="1600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№ 02-253 </a:t>
            </a:r>
            <a:r>
              <a:rPr lang="ru-RU" sz="1600" b="1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в 28 субъектов РФ</a:t>
            </a:r>
            <a:endParaRPr lang="ru-RU" sz="1600" b="1" i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8962" y="2420888"/>
            <a:ext cx="5823131" cy="115212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Цель</a:t>
            </a:r>
            <a:r>
              <a:rPr lang="ru-RU" sz="16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 – выявление фактов нарушения действующего Порядка при организации ЕГЭ в ППЭ для участников с ОВЗ.</a:t>
            </a:r>
            <a:endParaRPr lang="ru-RU" sz="16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57759" y="3671273"/>
            <a:ext cx="13372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ВЫЯВЛЕНО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4676" y="3557851"/>
            <a:ext cx="3048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!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7891948"/>
              </p:ext>
            </p:extLst>
          </p:nvPr>
        </p:nvGraphicFramePr>
        <p:xfrm>
          <a:off x="368963" y="4153082"/>
          <a:ext cx="5952829" cy="2050593"/>
        </p:xfrm>
        <a:graphic>
          <a:graphicData uri="http://schemas.openxmlformats.org/drawingml/2006/table">
            <a:tbl>
              <a:tblPr/>
              <a:tblGrid>
                <a:gridCol w="486083"/>
                <a:gridCol w="2202217"/>
                <a:gridCol w="960107"/>
                <a:gridCol w="960107"/>
                <a:gridCol w="1344315"/>
              </a:tblGrid>
              <a:tr h="7200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№ </a:t>
                      </a:r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п/п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Регион</a:t>
                      </a:r>
                      <a:endParaRPr lang="ru-RU" sz="12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Данные региона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(письмо)</a:t>
                      </a:r>
                      <a:endParaRPr lang="ru-RU" sz="12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РИС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Расхождение</a:t>
                      </a:r>
                      <a:endParaRPr lang="ru-RU" sz="12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61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Краснодарский край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165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28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137</a:t>
                      </a:r>
                    </a:p>
                  </a:txBody>
                  <a:tcPr marL="12700" marR="12700" marT="9525" marB="0" anchor="b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1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Красноярский край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133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56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77</a:t>
                      </a:r>
                    </a:p>
                  </a:txBody>
                  <a:tcPr marL="12700" marR="12700" marT="9525" marB="0" anchor="b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1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Саратовская область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96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23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73</a:t>
                      </a:r>
                    </a:p>
                  </a:txBody>
                  <a:tcPr marL="12700" marR="12700" marT="9525" marB="0" anchor="b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1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Самарская область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67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24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43</a:t>
                      </a:r>
                    </a:p>
                  </a:txBody>
                  <a:tcPr marL="12700" marR="12700" marT="9525" marB="0" anchor="b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1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Воронежская область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71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34</a:t>
                      </a:r>
                    </a:p>
                  </a:txBody>
                  <a:tcPr marL="12700" marR="12700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37</a:t>
                      </a:r>
                    </a:p>
                  </a:txBody>
                  <a:tcPr marL="12700" marR="12700" marT="9525" marB="0" anchor="b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649191" y="1552138"/>
            <a:ext cx="5184576" cy="72473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Письмо</a:t>
            </a:r>
            <a:r>
              <a:rPr lang="ru-RU" sz="16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 </a:t>
            </a:r>
            <a:r>
              <a:rPr lang="ru-RU" sz="1600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Рособрнадзора в </a:t>
            </a:r>
            <a:r>
              <a:rPr lang="ru-RU" sz="1600" b="1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Росздравнадзор </a:t>
            </a:r>
            <a:r>
              <a:rPr lang="ru-RU" sz="1600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от 11.08.2015 </a:t>
            </a:r>
          </a:p>
          <a:p>
            <a:pPr algn="ctr"/>
            <a:r>
              <a:rPr lang="ru-RU" sz="1600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№ 01-176/10-01</a:t>
            </a:r>
            <a:endParaRPr lang="ru-RU" sz="1600" b="1" i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32423" y="2435643"/>
            <a:ext cx="5201344" cy="17281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проведенного анализа выявлено </a:t>
            </a:r>
            <a:r>
              <a:rPr lang="ru-RU" sz="1600" b="1" dirty="0" smtClean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субъекта, </a:t>
            </a:r>
            <a:r>
              <a:rPr lang="ru-RU" sz="1600" dirty="0" smtClean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sz="1600" dirty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неправомерно создавали особые условия для лиц с ОВЗ на основании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не предусмотренных Порядком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25682" y="5941646"/>
            <a:ext cx="5195613" cy="43968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Москва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638154" y="5410872"/>
            <a:ext cx="5195613" cy="43204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Оренбургская область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638154" y="4868692"/>
            <a:ext cx="5218487" cy="47017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Тыва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625683" y="4330753"/>
            <a:ext cx="5195613" cy="45494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2397621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20810" y="1700543"/>
            <a:ext cx="347719" cy="83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67541" y="116632"/>
            <a:ext cx="998431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  <a:t>Проведение ГИА</a:t>
            </a:r>
            <a:endParaRPr lang="ru-RU" sz="28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31371" y="5291574"/>
            <a:ext cx="11521447" cy="1824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4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8529" y="639852"/>
            <a:ext cx="10114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2E3192"/>
                </a:solidFill>
                <a:latin typeface="Cambria" panose="02040503050406030204" pitchFamily="18" charset="0"/>
              </a:rPr>
              <a:t>Н</a:t>
            </a:r>
            <a:r>
              <a:rPr lang="ru-RU" b="1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арушения </a:t>
            </a:r>
            <a:r>
              <a:rPr lang="ru-RU" b="1" i="1" dirty="0">
                <a:solidFill>
                  <a:srgbClr val="2E3192"/>
                </a:solidFill>
                <a:latin typeface="Cambria" panose="02040503050406030204" pitchFamily="18" charset="0"/>
              </a:rPr>
              <a:t>планирования </a:t>
            </a:r>
            <a:r>
              <a:rPr lang="ru-RU" b="1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экзаменов</a:t>
            </a:r>
            <a:endParaRPr lang="ru-RU" b="1" i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96480464"/>
              </p:ext>
            </p:extLst>
          </p:nvPr>
        </p:nvGraphicFramePr>
        <p:xfrm>
          <a:off x="335360" y="1988839"/>
          <a:ext cx="5209115" cy="4320481"/>
        </p:xfrm>
        <a:graphic>
          <a:graphicData uri="http://schemas.openxmlformats.org/drawingml/2006/table">
            <a:tbl>
              <a:tblPr/>
              <a:tblGrid>
                <a:gridCol w="622411"/>
                <a:gridCol w="3067379"/>
                <a:gridCol w="1519325"/>
              </a:tblGrid>
              <a:tr h="6040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№ п/п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Регион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Количество 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Кемеровская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516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Пермский край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438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Башкортостан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351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Калужская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314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Иркутская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312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Дагестан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265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Ростовская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241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Челябинская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175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Алтай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173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10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Красноярский край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130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11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Забайкальский край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84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Ленинградская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35360" y="1340024"/>
            <a:ext cx="4992555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Cambria" panose="02040503050406030204" pitchFamily="18" charset="0"/>
              </a:rPr>
              <a:t>Количество участников, сдававших ЕГЭ не в своей аудитории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6285628"/>
              </p:ext>
            </p:extLst>
          </p:nvPr>
        </p:nvGraphicFramePr>
        <p:xfrm>
          <a:off x="6258104" y="1990266"/>
          <a:ext cx="5415912" cy="1363556"/>
        </p:xfrm>
        <a:graphic>
          <a:graphicData uri="http://schemas.openxmlformats.org/drawingml/2006/table">
            <a:tbl>
              <a:tblPr/>
              <a:tblGrid>
                <a:gridCol w="644751"/>
                <a:gridCol w="3120593"/>
                <a:gridCol w="1650568"/>
              </a:tblGrid>
              <a:tr h="4514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№ п/п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Регион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Количество 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48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Чеченская Республика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51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0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Дагестан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29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Башкортостан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17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80043" y="1340768"/>
            <a:ext cx="499215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Cambria" panose="02040503050406030204" pitchFamily="18" charset="0"/>
              </a:rPr>
              <a:t>Количество не зарегистрированных </a:t>
            </a:r>
            <a:endParaRPr lang="ru-RU" sz="1500" b="1" dirty="0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5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в </a:t>
            </a:r>
            <a:r>
              <a:rPr lang="ru-RU" sz="1500" b="1" dirty="0">
                <a:solidFill>
                  <a:srgbClr val="C00000"/>
                </a:solidFill>
                <a:latin typeface="Cambria" panose="02040503050406030204" pitchFamily="18" charset="0"/>
              </a:rPr>
              <a:t>РИС участников ЕГЭ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91487855"/>
              </p:ext>
            </p:extLst>
          </p:nvPr>
        </p:nvGraphicFramePr>
        <p:xfrm>
          <a:off x="6288022" y="4221086"/>
          <a:ext cx="5376597" cy="2160240"/>
        </p:xfrm>
        <a:graphic>
          <a:graphicData uri="http://schemas.openxmlformats.org/drawingml/2006/table">
            <a:tbl>
              <a:tblPr/>
              <a:tblGrid>
                <a:gridCol w="658359"/>
                <a:gridCol w="3072341"/>
                <a:gridCol w="1645897"/>
              </a:tblGrid>
              <a:tr h="534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№ п/п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Регион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Количество 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2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Алтай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143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Карелия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128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Кировская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54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Орловская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28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2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Ханты-Мансийский автономный округ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999990" y="3443516"/>
            <a:ext cx="631216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Отсутствуют </a:t>
            </a:r>
            <a:r>
              <a:rPr lang="ru-RU" sz="1500" b="1" dirty="0">
                <a:solidFill>
                  <a:srgbClr val="C00000"/>
                </a:solidFill>
                <a:latin typeface="Cambria" panose="02040503050406030204" pitchFamily="18" charset="0"/>
              </a:rPr>
              <a:t>сведения в РИС об автоматизированном распределении </a:t>
            </a:r>
            <a:endParaRPr lang="ru-RU" sz="1500" b="1" dirty="0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5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 </a:t>
            </a:r>
            <a:r>
              <a:rPr lang="ru-RU" sz="1500" b="1" dirty="0">
                <a:solidFill>
                  <a:srgbClr val="C00000"/>
                </a:solidFill>
                <a:latin typeface="Cambria" panose="02040503050406030204" pitchFamily="18" charset="0"/>
              </a:rPr>
              <a:t>аудиториям</a:t>
            </a:r>
          </a:p>
        </p:txBody>
      </p:sp>
    </p:spTree>
    <p:extLst>
      <p:ext uri="{BB962C8B-B14F-4D97-AF65-F5344CB8AC3E}">
        <p14:creationId xmlns:p14="http://schemas.microsoft.com/office/powerpoint/2010/main" xmlns="" val="3213482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20810" y="1700543"/>
            <a:ext cx="347719" cy="83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31371" y="5291574"/>
            <a:ext cx="11521447" cy="1824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4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5361" y="1124745"/>
            <a:ext cx="11617457" cy="615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Проблемы при проведении ЕГЭ по технологиям «Печать КИМ в ППЭ» и «Говорение» по вине субъектов Российской Федерации</a:t>
            </a:r>
            <a:endParaRPr lang="ru-RU" sz="17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8500" y="473252"/>
            <a:ext cx="998431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  <a:t>Проведение ГИА</a:t>
            </a:r>
            <a:endParaRPr lang="ru-RU" sz="28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77474707"/>
              </p:ext>
            </p:extLst>
          </p:nvPr>
        </p:nvGraphicFramePr>
        <p:xfrm>
          <a:off x="431368" y="1700808"/>
          <a:ext cx="11329266" cy="4970303"/>
        </p:xfrm>
        <a:graphic>
          <a:graphicData uri="http://schemas.openxmlformats.org/drawingml/2006/table">
            <a:tbl>
              <a:tblPr/>
              <a:tblGrid>
                <a:gridCol w="919755"/>
                <a:gridCol w="3089797"/>
                <a:gridCol w="1801184"/>
                <a:gridCol w="919755"/>
                <a:gridCol w="919755"/>
                <a:gridCol w="919755"/>
                <a:gridCol w="919755"/>
                <a:gridCol w="919755"/>
                <a:gridCol w="919755"/>
              </a:tblGrid>
              <a:tr h="1482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№п/п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Регион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Количество нарушений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Проблемы с оборудованием </a:t>
                      </a:r>
                    </a:p>
                  </a:txBody>
                  <a:tcPr marL="8317" marR="8317" marT="6238" marB="0" vert="vert27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Несоответствие члена ГЭК и электронной подписи </a:t>
                      </a:r>
                    </a:p>
                  </a:txBody>
                  <a:tcPr marL="8317" marR="8317" marT="6238" marB="0" vert="vert27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Использование материалов, не соответствующих дню экзамена </a:t>
                      </a:r>
                    </a:p>
                  </a:txBody>
                  <a:tcPr marL="8317" marR="8317" marT="6238" marB="0" vert="vert27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Нарушение процедуры проведения </a:t>
                      </a:r>
                    </a:p>
                  </a:txBody>
                  <a:tcPr marL="8317" marR="8317" marT="6238" marB="0" vert="vert27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Задержки экзамена более чем на 30 минут </a:t>
                      </a:r>
                    </a:p>
                  </a:txBody>
                  <a:tcPr marL="8317" marR="8317" marT="6238" marB="0" vert="vert27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Случаев переноса участников на резервный день </a:t>
                      </a:r>
                    </a:p>
                  </a:txBody>
                  <a:tcPr marL="8317" marR="8317" marT="6238" marB="0" vert="vert27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1738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Саха (Якутия)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10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Томская область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Еврейская АО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Красноярский край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Забайкальский край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Тыва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Магаданская область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Хабаровский край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Архангельская область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10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Свердловская область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11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Кемеровская область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12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Камчатский край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13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Приморский край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14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Коми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15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Бурятия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16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Ненецкий АО 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17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Амурская область</a:t>
                      </a: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8317" marR="8317" marT="6238" marB="0" anchor="ctr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3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8317" marR="8317" marT="6238" marB="0" anchor="b">
                    <a:lnL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32906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/>
          <p:cNvSpPr txBox="1">
            <a:spLocks/>
          </p:cNvSpPr>
          <p:nvPr/>
        </p:nvSpPr>
        <p:spPr>
          <a:xfrm>
            <a:off x="431371" y="5291574"/>
            <a:ext cx="11521447" cy="1824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4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67541" y="637729"/>
            <a:ext cx="9889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solidFill>
                  <a:srgbClr val="2E3192"/>
                </a:solidFill>
                <a:latin typeface="Cambria" panose="02040503050406030204" pitchFamily="18" charset="0"/>
              </a:rPr>
              <a:t>Нарушения порядка проведения ЕГЭ в 2015 году </a:t>
            </a:r>
            <a:r>
              <a:rPr lang="ru-RU" b="1" i="1" u="sng" dirty="0">
                <a:solidFill>
                  <a:srgbClr val="2E3192"/>
                </a:solidFill>
                <a:latin typeface="Cambria" panose="02040503050406030204" pitchFamily="18" charset="0"/>
              </a:rPr>
              <a:t>кадрами ППЭ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9056395"/>
              </p:ext>
            </p:extLst>
          </p:nvPr>
        </p:nvGraphicFramePr>
        <p:xfrm>
          <a:off x="239349" y="1340769"/>
          <a:ext cx="6336704" cy="4747320"/>
        </p:xfrm>
        <a:graphic>
          <a:graphicData uri="http://schemas.openxmlformats.org/drawingml/2006/table">
            <a:tbl>
              <a:tblPr firstRow="1" firstCol="1" bandRow="1"/>
              <a:tblGrid>
                <a:gridCol w="502913"/>
                <a:gridCol w="2857460"/>
                <a:gridCol w="1440160"/>
                <a:gridCol w="1536171"/>
              </a:tblGrid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№</a:t>
                      </a:r>
                      <a:endParaRPr lang="ru-RU" sz="1300" b="1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Регион</a:t>
                      </a:r>
                      <a:endParaRPr lang="ru-RU" sz="1300" b="1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Количество</a:t>
                      </a:r>
                      <a:r>
                        <a:rPr lang="ru-RU" sz="1300" b="1" baseline="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  нарушений</a:t>
                      </a:r>
                      <a:endParaRPr lang="ru-RU" sz="13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% от общего </a:t>
                      </a:r>
                      <a:r>
                        <a:rPr lang="ru-RU" sz="1300" b="1" baseline="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           </a:t>
                      </a:r>
                      <a:r>
                        <a:rPr lang="ru-RU" sz="1300" b="1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кол-ва </a:t>
                      </a:r>
                      <a:r>
                        <a:rPr lang="ru-RU" sz="13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нарушений</a:t>
                      </a:r>
                      <a:endParaRPr lang="ru-RU" sz="13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9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Республика Тыва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148</a:t>
                      </a: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46,54</a:t>
                      </a:r>
                    </a:p>
                  </a:txBody>
                  <a:tcPr marL="56791" marR="56791" marT="0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9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Астраханская область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34</a:t>
                      </a: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45,95</a:t>
                      </a:r>
                    </a:p>
                  </a:txBody>
                  <a:tcPr marL="56791" marR="56791" marT="0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9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Челябинская область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34</a:t>
                      </a: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43,59</a:t>
                      </a:r>
                    </a:p>
                  </a:txBody>
                  <a:tcPr marL="56791" marR="56791" marT="0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9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г. Москва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213</a:t>
                      </a: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37,57</a:t>
                      </a:r>
                    </a:p>
                  </a:txBody>
                  <a:tcPr marL="56791" marR="56791" marT="0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09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5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Кабардино-Балкарская Республика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143</a:t>
                      </a: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34,29</a:t>
                      </a:r>
                    </a:p>
                  </a:txBody>
                  <a:tcPr marL="56791" marR="56791" marT="0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09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Республика Северная Осетия-Алания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51</a:t>
                      </a: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32,90</a:t>
                      </a:r>
                    </a:p>
                  </a:txBody>
                  <a:tcPr marL="56791" marR="56791" marT="0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9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7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Ростовская область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39</a:t>
                      </a: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31,97</a:t>
                      </a:r>
                    </a:p>
                  </a:txBody>
                  <a:tcPr marL="56791" marR="56791" marT="0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9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8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Республика Дагестан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461</a:t>
                      </a: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31,90</a:t>
                      </a:r>
                    </a:p>
                  </a:txBody>
                  <a:tcPr marL="56791" marR="56791" marT="0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9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9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Оренбургская область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29,17</a:t>
                      </a:r>
                    </a:p>
                  </a:txBody>
                  <a:tcPr marL="56791" marR="56791" marT="0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9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10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Республика Башкортостан</a:t>
                      </a:r>
                      <a:endParaRPr lang="ru-RU" sz="1400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19</a:t>
                      </a:r>
                    </a:p>
                  </a:txBody>
                  <a:tcPr marL="56791" marR="56791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28,79</a:t>
                      </a:r>
                    </a:p>
                  </a:txBody>
                  <a:tcPr marL="56791" marR="56791" marT="0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64259009"/>
              </p:ext>
            </p:extLst>
          </p:nvPr>
        </p:nvGraphicFramePr>
        <p:xfrm>
          <a:off x="6576053" y="1400145"/>
          <a:ext cx="5423269" cy="5320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576053" y="1423810"/>
            <a:ext cx="56159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Всего нарушений по Российской Федерации:</a:t>
            </a:r>
            <a:endParaRPr lang="ru-RU" sz="1200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67541" y="188640"/>
            <a:ext cx="998431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  <a:t>Проведение ГИА</a:t>
            </a:r>
            <a:endParaRPr lang="ru-RU" sz="28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011" y="6453336"/>
            <a:ext cx="1214467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Недостаточная работа </a:t>
            </a:r>
            <a:r>
              <a:rPr lang="ru-RU" sz="1300" b="1" i="1" dirty="0">
                <a:solidFill>
                  <a:srgbClr val="C00000"/>
                </a:solidFill>
                <a:latin typeface="Cambria" panose="02040503050406030204" pitchFamily="18" charset="0"/>
              </a:rPr>
              <a:t>по подготовке работников, привлекаемых к проведению </a:t>
            </a:r>
            <a:r>
              <a:rPr lang="ru-RU" sz="1300" b="1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ЕГЭ, и низкая мотивация  </a:t>
            </a:r>
            <a:endParaRPr lang="ru-RU" sz="1300" b="1" dirty="0"/>
          </a:p>
        </p:txBody>
      </p:sp>
    </p:spTree>
    <p:extLst>
      <p:ext uri="{BB962C8B-B14F-4D97-AF65-F5344CB8AC3E}">
        <p14:creationId xmlns:p14="http://schemas.microsoft.com/office/powerpoint/2010/main" xmlns="" val="2198687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20810" y="1700543"/>
            <a:ext cx="347719" cy="83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31371" y="5291574"/>
            <a:ext cx="11521447" cy="1824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4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21001588">
            <a:off x="522851" y="2165994"/>
            <a:ext cx="2784309" cy="1800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«В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мужском туалете обнаружено тотальное списывание участников с телефонов и справочных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материалов»</a:t>
            </a:r>
          </a:p>
          <a:p>
            <a:pPr algn="ctr"/>
            <a:endParaRPr lang="ru-RU" sz="1200" dirty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2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Красноярский </a:t>
            </a:r>
            <a:r>
              <a:rPr lang="ru-RU" sz="1200" dirty="0">
                <a:solidFill>
                  <a:srgbClr val="2E3192"/>
                </a:solidFill>
                <a:latin typeface="Cambria" panose="02040503050406030204" pitchFamily="18" charset="0"/>
              </a:rPr>
              <a:t>край, </a:t>
            </a:r>
            <a:endParaRPr lang="ru-RU" sz="12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200" smtClean="0">
                <a:solidFill>
                  <a:srgbClr val="2E3192"/>
                </a:solidFill>
                <a:latin typeface="Cambria" panose="02040503050406030204" pitchFamily="18" charset="0"/>
              </a:rPr>
              <a:t>15-06-2015</a:t>
            </a:r>
            <a:endParaRPr lang="ru-RU" sz="12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1427802" y="2060848"/>
            <a:ext cx="347719" cy="216024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естиугольник 9"/>
          <p:cNvSpPr/>
          <p:nvPr/>
        </p:nvSpPr>
        <p:spPr>
          <a:xfrm>
            <a:off x="1514731" y="2114854"/>
            <a:ext cx="173859" cy="108012"/>
          </a:xfrm>
          <a:prstGeom prst="hexag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892563" y="1652016"/>
            <a:ext cx="4027640" cy="206501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После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завершения экзамена было обнаружено, что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член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ГЭК просто засовывал ЭМ в распечатанный ранее секьюрпак и заклеивал скотчем. </a:t>
            </a: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«..это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устоявшаяся практика и других секьюрпаков у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нас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просто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нет»</a:t>
            </a:r>
          </a:p>
          <a:p>
            <a:pPr algn="ctr"/>
            <a:endParaRPr lang="ru-RU" sz="1200" dirty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2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Республика </a:t>
            </a:r>
            <a:r>
              <a:rPr lang="ru-RU" sz="1200" dirty="0">
                <a:solidFill>
                  <a:srgbClr val="2E3192"/>
                </a:solidFill>
                <a:latin typeface="Cambria" panose="02040503050406030204" pitchFamily="18" charset="0"/>
              </a:rPr>
              <a:t>Тыва, </a:t>
            </a:r>
            <a:endParaRPr lang="ru-RU" sz="12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2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15-06-2015</a:t>
            </a:r>
            <a:r>
              <a:rPr lang="ru-RU" sz="1200" dirty="0">
                <a:solidFill>
                  <a:srgbClr val="2E3192"/>
                </a:solidFill>
                <a:latin typeface="Cambria" panose="02040503050406030204" pitchFamily="18" charset="0"/>
              </a:rPr>
              <a:t>. ППЭ-0090 (г. Кызыл).</a:t>
            </a:r>
          </a:p>
        </p:txBody>
      </p:sp>
      <p:sp>
        <p:nvSpPr>
          <p:cNvPr id="14" name="Шестиугольник 13"/>
          <p:cNvSpPr/>
          <p:nvPr/>
        </p:nvSpPr>
        <p:spPr>
          <a:xfrm>
            <a:off x="5748282" y="1546870"/>
            <a:ext cx="347719" cy="216024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естиугольник 14"/>
          <p:cNvSpPr/>
          <p:nvPr/>
        </p:nvSpPr>
        <p:spPr>
          <a:xfrm>
            <a:off x="5835211" y="1600876"/>
            <a:ext cx="173859" cy="108012"/>
          </a:xfrm>
          <a:prstGeom prst="hexag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436645">
            <a:off x="8406973" y="2045665"/>
            <a:ext cx="3490524" cy="196252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«До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начала экзамена </a:t>
            </a:r>
            <a:r>
              <a:rPr lang="ru-RU" sz="1200" b="1" dirty="0" err="1" smtClean="0">
                <a:solidFill>
                  <a:srgbClr val="2E3192"/>
                </a:solidFill>
                <a:latin typeface="Cambria" panose="02040503050406030204" pitchFamily="18" charset="0"/>
              </a:rPr>
              <a:t>ФОНами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было обнаружено помещение (опечатано, закрыто), в котором находились посторонние лица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(</a:t>
            </a:r>
            <a:r>
              <a:rPr lang="ru-RU" sz="1200" b="1" dirty="0" smtClean="0">
                <a:solidFill>
                  <a:srgbClr val="2E3192"/>
                </a:solidFill>
                <a:latin typeface="Cambria"/>
              </a:rPr>
              <a:t>∼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15 человек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)»</a:t>
            </a:r>
          </a:p>
          <a:p>
            <a:pPr algn="ctr"/>
            <a:endParaRPr lang="ru-RU" sz="1200" dirty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2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 Карачаево-Черкесская Республика</a:t>
            </a:r>
          </a:p>
          <a:p>
            <a:pPr algn="ctr"/>
            <a:r>
              <a:rPr lang="ru-RU" sz="12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 </a:t>
            </a:r>
            <a:r>
              <a:rPr lang="ru-RU" sz="1200" dirty="0">
                <a:solidFill>
                  <a:srgbClr val="2E3192"/>
                </a:solidFill>
                <a:latin typeface="Cambria" panose="02040503050406030204" pitchFamily="18" charset="0"/>
              </a:rPr>
              <a:t>04-06-2015. ППЭ 1014. </a:t>
            </a:r>
          </a:p>
        </p:txBody>
      </p:sp>
      <p:sp>
        <p:nvSpPr>
          <p:cNvPr id="18" name="Шестиугольник 17"/>
          <p:cNvSpPr/>
          <p:nvPr/>
        </p:nvSpPr>
        <p:spPr>
          <a:xfrm rot="254222">
            <a:off x="10154607" y="1926171"/>
            <a:ext cx="347719" cy="216024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 rot="254222">
            <a:off x="10237539" y="1980177"/>
            <a:ext cx="173859" cy="108012"/>
          </a:xfrm>
          <a:prstGeom prst="hexag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007435" y="4402801"/>
            <a:ext cx="2784309" cy="1800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« ..одной участнице были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переданы три распечатанные фото с ответами на задания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КИМ»</a:t>
            </a:r>
          </a:p>
          <a:p>
            <a:pPr algn="ctr"/>
            <a:endParaRPr lang="ru-RU" sz="1200" dirty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2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Республика </a:t>
            </a:r>
            <a:r>
              <a:rPr lang="ru-RU" sz="1200" dirty="0">
                <a:solidFill>
                  <a:srgbClr val="2E3192"/>
                </a:solidFill>
                <a:latin typeface="Cambria" panose="02040503050406030204" pitchFamily="18" charset="0"/>
              </a:rPr>
              <a:t>Ингушетия, 08-06-2015. ППЭ </a:t>
            </a:r>
            <a:r>
              <a:rPr lang="ru-RU" sz="12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410</a:t>
            </a:r>
            <a:endParaRPr lang="ru-RU" sz="12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1" name="Шестиугольник 20"/>
          <p:cNvSpPr/>
          <p:nvPr/>
        </p:nvSpPr>
        <p:spPr>
          <a:xfrm rot="310691">
            <a:off x="2188803" y="4304424"/>
            <a:ext cx="347719" cy="216024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естиугольник 21"/>
          <p:cNvSpPr/>
          <p:nvPr/>
        </p:nvSpPr>
        <p:spPr>
          <a:xfrm rot="310691">
            <a:off x="2275732" y="4358430"/>
            <a:ext cx="173859" cy="108012"/>
          </a:xfrm>
          <a:prstGeom prst="hexag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175787" y="4374739"/>
            <a:ext cx="3360373" cy="1800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«вся жизнь списывальщика проходит в туалете - на экзамены регистрируются отличники и олимпиадники и помогают тем, кому нужна помощь»</a:t>
            </a:r>
          </a:p>
          <a:p>
            <a:pPr algn="ctr"/>
            <a:endParaRPr lang="ru-RU" sz="1200" dirty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200" dirty="0">
                <a:solidFill>
                  <a:srgbClr val="2E3192"/>
                </a:solidFill>
                <a:latin typeface="Cambria" panose="02040503050406030204" pitchFamily="18" charset="0"/>
              </a:rPr>
              <a:t>Республика Ингушетия, </a:t>
            </a:r>
          </a:p>
          <a:p>
            <a:pPr algn="ctr"/>
            <a:r>
              <a:rPr lang="ru-RU" sz="12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04-06-2015</a:t>
            </a:r>
            <a:endParaRPr lang="ru-RU" sz="12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Шестиугольник 23"/>
          <p:cNvSpPr/>
          <p:nvPr/>
        </p:nvSpPr>
        <p:spPr>
          <a:xfrm rot="310691">
            <a:off x="5628237" y="4232416"/>
            <a:ext cx="347719" cy="216024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/>
          <p:cNvSpPr/>
          <p:nvPr/>
        </p:nvSpPr>
        <p:spPr>
          <a:xfrm rot="310691">
            <a:off x="5723975" y="4286422"/>
            <a:ext cx="173859" cy="108012"/>
          </a:xfrm>
          <a:prstGeom prst="hexag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8016213" y="4403474"/>
            <a:ext cx="3691841" cy="1800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«Сотрудник прокуратуры, находящийся в ППЭ, настойчиво склонял участников экзамена писать жалобы и подавать апелляции »</a:t>
            </a:r>
          </a:p>
          <a:p>
            <a:pPr lvl="0" algn="ctr"/>
            <a:endParaRPr lang="ru-RU" sz="1200" dirty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lvl="0" algn="ctr"/>
            <a:r>
              <a:rPr lang="ru-RU" sz="1200" dirty="0">
                <a:solidFill>
                  <a:srgbClr val="2E3192"/>
                </a:solidFill>
                <a:latin typeface="Cambria" panose="02040503050406030204" pitchFamily="18" charset="0"/>
              </a:rPr>
              <a:t>Кабардино-Балкарская Республика, </a:t>
            </a:r>
          </a:p>
          <a:p>
            <a:pPr lvl="0" algn="ctr"/>
            <a:r>
              <a:rPr lang="ru-RU" sz="1200" dirty="0">
                <a:solidFill>
                  <a:srgbClr val="2E3192"/>
                </a:solidFill>
                <a:latin typeface="Cambria" panose="02040503050406030204" pitchFamily="18" charset="0"/>
              </a:rPr>
              <a:t>04-06-2015. ППЭ 052</a:t>
            </a:r>
          </a:p>
        </p:txBody>
      </p:sp>
      <p:sp>
        <p:nvSpPr>
          <p:cNvPr id="27" name="Шестиугольник 26"/>
          <p:cNvSpPr/>
          <p:nvPr/>
        </p:nvSpPr>
        <p:spPr>
          <a:xfrm rot="310691">
            <a:off x="9672430" y="4281768"/>
            <a:ext cx="347719" cy="216024"/>
          </a:xfrm>
          <a:prstGeom prst="hexagon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Шестиугольник 27"/>
          <p:cNvSpPr/>
          <p:nvPr/>
        </p:nvSpPr>
        <p:spPr>
          <a:xfrm rot="310691">
            <a:off x="9745345" y="4335774"/>
            <a:ext cx="173859" cy="108012"/>
          </a:xfrm>
          <a:prstGeom prst="hexagon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967541" y="332656"/>
            <a:ext cx="998431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  <a:t>Проведение ГИА</a:t>
            </a:r>
            <a:endParaRPr lang="ru-RU" sz="2800" b="1" dirty="0">
              <a:solidFill>
                <a:srgbClr val="2E319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5592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20810" y="1700543"/>
            <a:ext cx="347719" cy="83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31371" y="5291574"/>
            <a:ext cx="11521447" cy="1824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4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1371" y="1403484"/>
            <a:ext cx="11760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Качество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работы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организаторов и верификаторов</a:t>
            </a:r>
            <a:endParaRPr lang="ru-RU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8528" y="385500"/>
            <a:ext cx="9984317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  <a:t>Проведение ГИА</a:t>
            </a:r>
            <a:endParaRPr lang="ru-RU" sz="28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70411808"/>
              </p:ext>
            </p:extLst>
          </p:nvPr>
        </p:nvGraphicFramePr>
        <p:xfrm>
          <a:off x="815413" y="2006773"/>
          <a:ext cx="10945216" cy="3777195"/>
        </p:xfrm>
        <a:graphic>
          <a:graphicData uri="http://schemas.openxmlformats.org/drawingml/2006/table">
            <a:tbl>
              <a:tblPr/>
              <a:tblGrid>
                <a:gridCol w="1207055"/>
                <a:gridCol w="3689489"/>
                <a:gridCol w="6048672"/>
              </a:tblGrid>
              <a:tr h="990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/>
                        </a:rPr>
                        <a:t>№п</a:t>
                      </a:r>
                      <a:r>
                        <a:rPr lang="en-US" sz="16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/>
                        </a:rPr>
                        <a:t>/</a:t>
                      </a:r>
                      <a:r>
                        <a:rPr lang="ru-RU" sz="16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/>
                        </a:rPr>
                        <a:t>п</a:t>
                      </a:r>
                      <a:endParaRPr lang="ru-RU" sz="1600" b="1" i="0" u="none" strike="noStrike" dirty="0">
                        <a:solidFill>
                          <a:srgbClr val="2E3192"/>
                        </a:solidFill>
                        <a:effectLst/>
                        <a:latin typeface="Cambria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Регион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Количество ошибочно </a:t>
                      </a:r>
                      <a:r>
                        <a:rPr lang="ru-RU" sz="16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проставленных на бланке регистрации отметок </a:t>
                      </a:r>
                      <a:r>
                        <a:rPr lang="ru-RU" sz="16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об удалении или </a:t>
                      </a:r>
                      <a:r>
                        <a:rPr lang="ru-RU" sz="16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о досрочном завершении экзаменов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по </a:t>
                      </a:r>
                      <a:r>
                        <a:rPr lang="ru-RU" sz="1600" b="1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уважительной причине </a:t>
                      </a:r>
                      <a:endParaRPr lang="ru-RU" sz="1600" b="1" i="0" u="none" strike="noStrike" dirty="0" smtClean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Чеченская Республика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26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Ставропольский край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26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Кемеровская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26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Республика Саха (Якутия)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17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Томская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10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Астраханская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г. Санкт-Петербург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Липецкая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Красноярский край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Ленинградская область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Забайкальский край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2E3192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15413" y="5949280"/>
            <a:ext cx="10945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72 региона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– </a:t>
            </a:r>
            <a:r>
              <a:rPr lang="ru-RU" dirty="0" smtClean="0">
                <a:solidFill>
                  <a:srgbClr val="C00000"/>
                </a:solidFill>
                <a:latin typeface="Cambria" panose="02040503050406030204" pitchFamily="18" charset="0"/>
              </a:rPr>
              <a:t>без </a:t>
            </a:r>
            <a:r>
              <a:rPr lang="ru-RU" dirty="0">
                <a:solidFill>
                  <a:srgbClr val="C00000"/>
                </a:solidFill>
                <a:latin typeface="Cambria" panose="02040503050406030204" pitchFamily="18" charset="0"/>
              </a:rPr>
              <a:t>ошибок или с минимальным количеством ошибок</a:t>
            </a:r>
          </a:p>
        </p:txBody>
      </p:sp>
    </p:spTree>
    <p:extLst>
      <p:ext uri="{BB962C8B-B14F-4D97-AF65-F5344CB8AC3E}">
        <p14:creationId xmlns:p14="http://schemas.microsoft.com/office/powerpoint/2010/main" xmlns="" val="3292641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499723" y="156526"/>
            <a:ext cx="9144000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Технологические </a:t>
            </a: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особенности проведения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 итогового сочинения (изложения)</a:t>
            </a:r>
          </a:p>
        </p:txBody>
      </p:sp>
      <p:sp>
        <p:nvSpPr>
          <p:cNvPr id="16387" name="Прямоугольник 6"/>
          <p:cNvSpPr>
            <a:spLocks noChangeArrowheads="1"/>
          </p:cNvSpPr>
          <p:nvPr/>
        </p:nvSpPr>
        <p:spPr bwMode="auto">
          <a:xfrm>
            <a:off x="1909391" y="1381702"/>
            <a:ext cx="8324665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42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814388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lvl="2" algn="just">
              <a:spcAft>
                <a:spcPts val="1200"/>
              </a:spcAft>
              <a:buClr>
                <a:schemeClr val="tx1"/>
              </a:buClr>
              <a:buSzPct val="150000"/>
            </a:pPr>
            <a:r>
              <a:rPr lang="ru-RU" altLang="ru-RU" sz="28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Этапы проведения сочинения (изложения</a:t>
            </a:r>
            <a:r>
              <a:rPr lang="ru-RU" altLang="ru-RU" sz="2800" b="1" dirty="0" smtClean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):</a:t>
            </a:r>
            <a:endParaRPr lang="en-US" altLang="ru-RU" sz="2800" b="1" dirty="0" smtClean="0">
              <a:solidFill>
                <a:srgbClr val="2333CD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lvl="2" algn="just">
              <a:spcAft>
                <a:spcPts val="1200"/>
              </a:spcAft>
              <a:buClr>
                <a:schemeClr val="tx1"/>
              </a:buClr>
              <a:buSzPct val="150000"/>
            </a:pPr>
            <a:endParaRPr lang="ru-RU" altLang="ru-RU" sz="2800" b="1" dirty="0">
              <a:solidFill>
                <a:srgbClr val="2333CD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8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Сбор сведений об участниках</a:t>
            </a: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800" b="1" dirty="0" smtClean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Печать </a:t>
            </a:r>
            <a:r>
              <a:rPr lang="ru-RU" altLang="ru-RU" sz="28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бланков</a:t>
            </a: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8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Проведение</a:t>
            </a: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8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Проверка и оценивание</a:t>
            </a: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8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Обработка бланков</a:t>
            </a: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8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Результаты</a:t>
            </a: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056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742" y="963927"/>
            <a:ext cx="2213655" cy="313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50745" y="318451"/>
            <a:ext cx="8496300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Бланки сочинений (изложений)</a:t>
            </a:r>
          </a:p>
        </p:txBody>
      </p:sp>
      <p:pic>
        <p:nvPicPr>
          <p:cNvPr id="17412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2928" y="2155353"/>
            <a:ext cx="2610641" cy="3692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9516" y="2783152"/>
            <a:ext cx="2507757" cy="354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6623" y="1603776"/>
            <a:ext cx="2803377" cy="2665063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6016307" y="2697521"/>
            <a:ext cx="2071485" cy="2794097"/>
            <a:chOff x="5789960" y="3522313"/>
            <a:chExt cx="2071485" cy="2794097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89960" y="3522313"/>
              <a:ext cx="2071485" cy="2794097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595758"/>
                </a:clrFrom>
                <a:clrTo>
                  <a:srgbClr val="59575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77698" y="3634836"/>
              <a:ext cx="495595" cy="494888"/>
            </a:xfrm>
            <a:prstGeom prst="rect">
              <a:avLst/>
            </a:prstGeom>
          </p:spPr>
        </p:pic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93317" y="4968376"/>
            <a:ext cx="1142683" cy="1152153"/>
          </a:xfrm>
          <a:prstGeom prst="rect">
            <a:avLst/>
          </a:prstGeom>
        </p:spPr>
      </p:pic>
      <p:sp>
        <p:nvSpPr>
          <p:cNvPr id="14" name="Стрелка вправо 13"/>
          <p:cNvSpPr/>
          <p:nvPr/>
        </p:nvSpPr>
        <p:spPr>
          <a:xfrm>
            <a:off x="5255943" y="1291895"/>
            <a:ext cx="2951247" cy="437518"/>
          </a:xfrm>
          <a:prstGeom prst="rightArrow">
            <a:avLst/>
          </a:prstGeom>
          <a:gradFill flip="none" rotWithShape="1">
            <a:gsLst>
              <a:gs pos="9000">
                <a:srgbClr val="800000"/>
              </a:gs>
              <a:gs pos="100000">
                <a:srgbClr val="000099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9655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2"/>
          <p:cNvSpPr>
            <a:spLocks noChangeArrowheads="1"/>
          </p:cNvSpPr>
          <p:nvPr/>
        </p:nvSpPr>
        <p:spPr bwMode="auto">
          <a:xfrm>
            <a:off x="1612107" y="1593647"/>
            <a:ext cx="919076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42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814388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lvl="2" algn="just">
              <a:spcAft>
                <a:spcPts val="1200"/>
              </a:spcAft>
              <a:buClr>
                <a:schemeClr val="tx1"/>
              </a:buClr>
              <a:buSzPct val="150000"/>
            </a:pPr>
            <a:r>
              <a:rPr lang="ru-RU" altLang="ru-RU" sz="20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Сведения, необходимые для проведения, вносятся с использованием</a:t>
            </a:r>
            <a:r>
              <a:rPr lang="ru-RU" altLang="ru-RU" sz="20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ПО Планирование ГИА (ЕГЭ) 2016</a:t>
            </a:r>
            <a:r>
              <a:rPr lang="ru-RU" altLang="ru-RU" sz="20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участники итогового сочинения (изложения)</a:t>
            </a: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места проведения</a:t>
            </a: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0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распределение участников по местам проведения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12107" y="258763"/>
            <a:ext cx="84963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Сбор сведений</a:t>
            </a:r>
          </a:p>
        </p:txBody>
      </p:sp>
      <p:pic>
        <p:nvPicPr>
          <p:cNvPr id="18436" name="Picture 2" descr="http://s1.iconbird.com/ico/0612/database/w512h5121339253474Database1512x5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43388" y="4599481"/>
            <a:ext cx="15128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2" descr="http://pcsecrets.ru/wp-content/uploads/2013/10/user-group-ic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7089" y="4390759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Рисунок 7" descr="lifestyle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9906" y="4460575"/>
            <a:ext cx="1544637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люс 8"/>
          <p:cNvSpPr/>
          <p:nvPr/>
        </p:nvSpPr>
        <p:spPr>
          <a:xfrm>
            <a:off x="3835453" y="4677303"/>
            <a:ext cx="966787" cy="938212"/>
          </a:xfrm>
          <a:prstGeom prst="mathPlus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anose="020405030504060302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6872884" y="4920949"/>
            <a:ext cx="792163" cy="617537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anose="02040503050406030204" pitchFamily="18" charset="0"/>
            </a:endParaRPr>
          </a:p>
        </p:txBody>
      </p:sp>
      <p:pic>
        <p:nvPicPr>
          <p:cNvPr id="11" name="Рисунок 7" descr="mko_logo_02 Копироват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0613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0339" y="2976548"/>
            <a:ext cx="1171575" cy="1719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1666875" y="314239"/>
            <a:ext cx="8713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marL="0" lvl="2" algn="ctr">
              <a:spcBef>
                <a:spcPts val="600"/>
              </a:spcBef>
              <a:spcAft>
                <a:spcPts val="600"/>
              </a:spcAft>
              <a:buSzPct val="120000"/>
            </a:pPr>
            <a:r>
              <a:rPr lang="ru-RU" altLang="ru-RU" sz="3200" b="1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Печать бланков</a:t>
            </a:r>
            <a:endParaRPr lang="ru-RU" altLang="ru-RU" sz="3600" b="1" dirty="0"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293580" y="3791744"/>
            <a:ext cx="792162" cy="619125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50834" y="1477875"/>
            <a:ext cx="86477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lvl="2" algn="just">
              <a:spcAft>
                <a:spcPts val="1200"/>
              </a:spcAft>
              <a:buClr>
                <a:schemeClr val="tx1"/>
              </a:buClr>
              <a:buSzPct val="150000"/>
              <a:defRPr/>
            </a:pPr>
            <a:r>
              <a:rPr lang="ru-RU" sz="2000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Печать бланков с использованием </a:t>
            </a:r>
            <a:r>
              <a:rPr lang="ru-RU" sz="20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ПО Планирование ГИА (ЕГЭ) 2016</a:t>
            </a:r>
            <a:r>
              <a:rPr lang="ru-RU" sz="2000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: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  <a:defRPr/>
            </a:pPr>
            <a:r>
              <a:rPr lang="ru-RU" sz="2000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 РЦОИ – </a:t>
            </a:r>
            <a:r>
              <a:rPr lang="ru-RU" sz="2000" dirty="0" smtClean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двусторонняя </a:t>
            </a:r>
            <a:r>
              <a:rPr lang="ru-RU" sz="2000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печать</a:t>
            </a:r>
          </a:p>
          <a:p>
            <a:pPr marL="357188" lvl="2" indent="-342900" algn="just">
              <a:spcAft>
                <a:spcPts val="1200"/>
              </a:spcAft>
              <a:buClr>
                <a:schemeClr val="tx1"/>
              </a:buClr>
              <a:buSzPct val="150000"/>
              <a:defRPr/>
            </a:pPr>
            <a:endParaRPr lang="ru-RU" sz="2000" dirty="0">
              <a:solidFill>
                <a:srgbClr val="2333CD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19462" name="Picture 2" descr="C:\Users\oyukhnovich\Desktop\для презентации\принтер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7547" y="3290887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2" descr="http://s1.iconbird.com/ico/0612/database/w512h5121339253474Database1512x5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5474" y="3452813"/>
            <a:ext cx="15113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люс 9"/>
          <p:cNvSpPr/>
          <p:nvPr/>
        </p:nvSpPr>
        <p:spPr>
          <a:xfrm>
            <a:off x="3007898" y="3632201"/>
            <a:ext cx="968375" cy="938212"/>
          </a:xfrm>
          <a:prstGeom prst="mathPlus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anose="02040503050406030204" pitchFamily="18" charset="0"/>
            </a:endParaRPr>
          </a:p>
        </p:txBody>
      </p:sp>
      <p:sp>
        <p:nvSpPr>
          <p:cNvPr id="19465" name="Прямоугольник 10"/>
          <p:cNvSpPr>
            <a:spLocks noChangeArrowheads="1"/>
          </p:cNvSpPr>
          <p:nvPr/>
        </p:nvSpPr>
        <p:spPr bwMode="auto">
          <a:xfrm>
            <a:off x="2495550" y="5557865"/>
            <a:ext cx="76485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42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lvl="2" algn="ctr">
              <a:spcAft>
                <a:spcPts val="1200"/>
              </a:spcAft>
              <a:buClr>
                <a:schemeClr val="tx1"/>
              </a:buClr>
              <a:buSzPct val="150000"/>
            </a:pPr>
            <a:r>
              <a:rPr lang="ru-RU" altLang="ru-RU" sz="2400" dirty="0" smtClean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Копирование </a:t>
            </a:r>
            <a:r>
              <a:rPr lang="ru-RU" altLang="ru-RU" sz="2400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пустых бланков </a:t>
            </a:r>
            <a:r>
              <a:rPr lang="ru-RU" altLang="ru-RU" sz="2800" b="1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запрещено</a:t>
            </a:r>
            <a:r>
              <a:rPr lang="ru-RU" altLang="ru-RU" sz="2400" b="1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19466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68" t="13655" r="43306" b="6384"/>
          <a:stretch>
            <a:fillRect/>
          </a:stretch>
        </p:blipFill>
        <p:spPr bwMode="auto">
          <a:xfrm>
            <a:off x="7385992" y="3473422"/>
            <a:ext cx="1179512" cy="170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7" descr="mko_logo_02 Копировать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109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321" y="647016"/>
            <a:ext cx="2718983" cy="38130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0986" y="404261"/>
            <a:ext cx="261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770334" y="773593"/>
            <a:ext cx="75796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3600" dirty="0" smtClean="0">
                <a:solidFill>
                  <a:srgbClr val="000099"/>
                </a:solidFill>
                <a:latin typeface="Cambria" panose="02040503050406030204" pitchFamily="18" charset="0"/>
              </a:rPr>
              <a:t>Сверить </a:t>
            </a:r>
            <a:r>
              <a:rPr lang="ru-RU" sz="3600" dirty="0">
                <a:solidFill>
                  <a:srgbClr val="000099"/>
                </a:solidFill>
                <a:latin typeface="Cambria" panose="02040503050406030204" pitchFamily="18" charset="0"/>
              </a:rPr>
              <a:t>поле «Код работы» (десятизначный код работы</a:t>
            </a:r>
            <a:r>
              <a:rPr lang="ru-RU" sz="3600" dirty="0" smtClean="0">
                <a:solidFill>
                  <a:srgbClr val="000099"/>
                </a:solidFill>
                <a:latin typeface="Cambria" panose="02040503050406030204" pitchFamily="18" charset="0"/>
              </a:rPr>
              <a:t>)!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ru-RU" sz="3600" dirty="0" smtClean="0">
              <a:solidFill>
                <a:srgbClr val="000099"/>
              </a:solidFill>
              <a:latin typeface="Cambria" panose="020405030504060302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3600" dirty="0" smtClean="0">
                <a:solidFill>
                  <a:srgbClr val="000099"/>
                </a:solidFill>
                <a:latin typeface="Cambria" panose="02040503050406030204" pitchFamily="18" charset="0"/>
              </a:rPr>
              <a:t> В случае выявления несоответствия кода работы заменяется </a:t>
            </a:r>
            <a:r>
              <a:rPr lang="ru-RU" sz="3600" b="1" u="sng" dirty="0" smtClean="0">
                <a:solidFill>
                  <a:srgbClr val="000099"/>
                </a:solidFill>
                <a:latin typeface="Cambria" panose="02040503050406030204" pitchFamily="18" charset="0"/>
              </a:rPr>
              <a:t>ВЕСЬ</a:t>
            </a:r>
            <a:r>
              <a:rPr lang="ru-RU" sz="3600" dirty="0" smtClean="0">
                <a:solidFill>
                  <a:srgbClr val="000099"/>
                </a:solidFill>
                <a:latin typeface="Cambria" panose="02040503050406030204" pitchFamily="18" charset="0"/>
              </a:rPr>
              <a:t> </a:t>
            </a:r>
            <a:r>
              <a:rPr lang="ru-RU" sz="3600" b="1" dirty="0" smtClean="0">
                <a:solidFill>
                  <a:srgbClr val="000099"/>
                </a:solidFill>
                <a:latin typeface="Cambria" panose="02040503050406030204" pitchFamily="18" charset="0"/>
              </a:rPr>
              <a:t>индивидуальный комплект бланков</a:t>
            </a:r>
            <a:r>
              <a:rPr lang="ru-RU" sz="3600" dirty="0" smtClean="0">
                <a:solidFill>
                  <a:srgbClr val="000099"/>
                </a:solidFill>
                <a:latin typeface="Cambria" panose="02040503050406030204" pitchFamily="18" charset="0"/>
              </a:rPr>
              <a:t>. </a:t>
            </a:r>
            <a:endParaRPr lang="ru-RU" sz="3600" dirty="0">
              <a:solidFill>
                <a:srgbClr val="000099"/>
              </a:solidFill>
              <a:latin typeface="Cambria" panose="0204050305040603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818" y="1482297"/>
            <a:ext cx="2647307" cy="37168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4553" y="2478163"/>
            <a:ext cx="2485417" cy="3489509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2173705" y="1177689"/>
            <a:ext cx="742749" cy="341505"/>
          </a:xfrm>
          <a:prstGeom prst="ellipse">
            <a:avLst/>
          </a:prstGeom>
          <a:noFill/>
          <a:ln w="38100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393480" y="1936482"/>
            <a:ext cx="742749" cy="341505"/>
          </a:xfrm>
          <a:prstGeom prst="ellipse">
            <a:avLst/>
          </a:prstGeom>
          <a:noFill/>
          <a:ln w="38100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719132" y="2887779"/>
            <a:ext cx="742749" cy="341505"/>
          </a:xfrm>
          <a:prstGeom prst="ellipse">
            <a:avLst/>
          </a:prstGeom>
          <a:noFill/>
          <a:ln w="38100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5740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7587" y="396713"/>
            <a:ext cx="11259070" cy="43447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16736" y="2343116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1  6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81715" y="2343116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1  2  6  0  0  1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4976" y="2342470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1  2  6  0  0  1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40428" y="2323814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1  2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63547" y="2343116"/>
            <a:ext cx="215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0  3    1  2    1  4    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1478" y="2349214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1  1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3480" y="3353268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</a:t>
            </a:r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0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1792" y="3360012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  О  Ч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54836" y="5115230"/>
            <a:ext cx="1798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 1 – И  З  Л </a:t>
            </a:r>
            <a:endParaRPr lang="ru-RU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33480" y="3353268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0  2  0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38380" y="3324693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  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120915" y="3729344"/>
            <a:ext cx="7343775" cy="2770166"/>
            <a:chOff x="4120915" y="3729344"/>
            <a:chExt cx="7343775" cy="2770166"/>
          </a:xfrm>
        </p:grpSpPr>
        <p:sp>
          <p:nvSpPr>
            <p:cNvPr id="14" name="TextBox 13"/>
            <p:cNvSpPr txBox="1"/>
            <p:nvPr/>
          </p:nvSpPr>
          <p:spPr>
            <a:xfrm>
              <a:off x="4120915" y="4929850"/>
              <a:ext cx="734377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ru-RU" sz="1600" dirty="0" smtClean="0">
                  <a:solidFill>
                    <a:srgbClr val="000099"/>
                  </a:solidFill>
                  <a:latin typeface="Cambria" panose="02040503050406030204" pitchFamily="18" charset="0"/>
                </a:rPr>
                <a:t>ЗАПОЛНЯЕТСЯ </a:t>
              </a:r>
              <a:r>
                <a:rPr lang="ru-RU" sz="1600" dirty="0">
                  <a:solidFill>
                    <a:srgbClr val="000099"/>
                  </a:solidFill>
                  <a:latin typeface="Cambria" panose="02040503050406030204" pitchFamily="18" charset="0"/>
                </a:rPr>
                <a:t>ОРГАНИЗАТОРОМ (при сдаче работы участником) указывается </a:t>
              </a:r>
              <a:r>
                <a:rPr lang="ru-RU" sz="1600" b="1" u="sng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число бланков записи</a:t>
              </a:r>
              <a:r>
                <a:rPr lang="ru-RU" sz="1600" dirty="0">
                  <a:solidFill>
                    <a:srgbClr val="000099"/>
                  </a:solidFill>
                  <a:latin typeface="Cambria" panose="02040503050406030204" pitchFamily="18" charset="0"/>
                </a:rPr>
                <a:t>, подлежащих проверке</a:t>
              </a:r>
              <a:r>
                <a:rPr lang="ru-RU" sz="1600" dirty="0" smtClean="0">
                  <a:solidFill>
                    <a:srgbClr val="000099"/>
                  </a:solidFill>
                  <a:latin typeface="Cambria" panose="02040503050406030204" pitchFamily="18" charset="0"/>
                </a:rPr>
                <a:t>.</a:t>
              </a:r>
            </a:p>
            <a:p>
              <a:pPr lvl="0"/>
              <a:endParaRPr lang="ru-RU" sz="1600" b="1" dirty="0">
                <a:solidFill>
                  <a:srgbClr val="000099"/>
                </a:solidFill>
                <a:latin typeface="Cambria" panose="02040503050406030204" pitchFamily="18" charset="0"/>
              </a:endParaRPr>
            </a:p>
            <a:p>
              <a:r>
                <a:rPr lang="ru-RU" sz="1600" b="1" dirty="0" smtClean="0">
                  <a:solidFill>
                    <a:srgbClr val="C00000"/>
                  </a:solidFill>
                  <a:latin typeface="Cambria" panose="02040503050406030204" pitchFamily="18" charset="0"/>
                </a:rPr>
                <a:t>БЛАНКОМ </a:t>
              </a:r>
              <a:r>
                <a:rPr lang="ru-RU" sz="1600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В ДАННОМ СЛУЧАЕ СЧИТАЕТСЯ ДВУСТРОННИЙ БЛАНК ЗАПИСИ. ОБРАТИТЕ ВНИМАНИЕ, ЧТО БЛАНК РЕГИСТРАЦИИ НЕ УЧИТЫВАЕТСЯ ПРИ ПОДСЧЕТЕ ДАННОГО ПОКАЗАТЕЛЯ</a:t>
              </a:r>
              <a:endParaRPr lang="ru-RU" sz="16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1" name="Стрелка вправо 20"/>
            <p:cNvSpPr/>
            <p:nvPr/>
          </p:nvSpPr>
          <p:spPr>
            <a:xfrm rot="5400000">
              <a:off x="6586060" y="4181663"/>
              <a:ext cx="1200507" cy="295870"/>
            </a:xfrm>
            <a:prstGeom prst="rightArrow">
              <a:avLst/>
            </a:prstGeom>
            <a:gradFill flip="none" rotWithShape="1">
              <a:gsLst>
                <a:gs pos="9000">
                  <a:srgbClr val="800000"/>
                </a:gs>
                <a:gs pos="100000">
                  <a:srgbClr val="000099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solidFill>
                <a:srgbClr val="8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2032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6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325" y="1124744"/>
            <a:ext cx="10058400" cy="2769089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2057392" y="1629637"/>
            <a:ext cx="2193332" cy="1333059"/>
            <a:chOff x="2057392" y="1629637"/>
            <a:chExt cx="2193332" cy="1333059"/>
          </a:xfrm>
        </p:grpSpPr>
        <p:sp>
          <p:nvSpPr>
            <p:cNvPr id="5" name="TextBox 4"/>
            <p:cNvSpPr txBox="1"/>
            <p:nvPr/>
          </p:nvSpPr>
          <p:spPr>
            <a:xfrm>
              <a:off x="2057392" y="1629637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И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24892" y="16371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В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97938" y="1634397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А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30980" y="1640864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О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64459" y="1639319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Н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13125" y="16371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В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057392" y="2127229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И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24892" y="2134742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В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97938" y="2131989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А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864459" y="2136911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Н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57392" y="2582137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И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24892" y="25896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В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97938" y="2586897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А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0980" y="2593364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О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64459" y="2591819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Н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13125" y="25896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В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04250" y="25896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И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61791" y="25896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Ч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902746" y="3308804"/>
            <a:ext cx="1201020" cy="380462"/>
            <a:chOff x="2902746" y="3308804"/>
            <a:chExt cx="1201020" cy="380462"/>
          </a:xfrm>
        </p:grpSpPr>
        <p:sp>
          <p:nvSpPr>
            <p:cNvPr id="31" name="TextBox 30"/>
            <p:cNvSpPr txBox="1"/>
            <p:nvPr/>
          </p:nvSpPr>
          <p:spPr>
            <a:xfrm>
              <a:off x="2902746" y="3311862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1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62730" y="3308804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2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33714" y="3319934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3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699488" y="3319626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4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6344933" y="3319626"/>
            <a:ext cx="1720301" cy="390129"/>
            <a:chOff x="6344933" y="3319626"/>
            <a:chExt cx="1720301" cy="390129"/>
          </a:xfrm>
        </p:grpSpPr>
        <p:grpSp>
          <p:nvGrpSpPr>
            <p:cNvPr id="37" name="Группа 36"/>
            <p:cNvGrpSpPr/>
            <p:nvPr/>
          </p:nvGrpSpPr>
          <p:grpSpPr>
            <a:xfrm>
              <a:off x="6344933" y="3319626"/>
              <a:ext cx="1201020" cy="380462"/>
              <a:chOff x="2902746" y="3308804"/>
              <a:chExt cx="1201020" cy="38046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2902746" y="3311862"/>
                <a:ext cx="404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latin typeface="Lucida Sans Unicode" panose="020B0602030504020204" pitchFamily="34" charset="0"/>
                    <a:cs typeface="Lucida Sans Unicode" panose="020B0602030504020204" pitchFamily="34" charset="0"/>
                  </a:rPr>
                  <a:t> 1</a:t>
                </a:r>
                <a:endPara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162730" y="3308804"/>
                <a:ext cx="404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latin typeface="Lucida Sans Unicode" panose="020B0602030504020204" pitchFamily="34" charset="0"/>
                    <a:cs typeface="Lucida Sans Unicode" panose="020B0602030504020204" pitchFamily="34" charset="0"/>
                  </a:rPr>
                  <a:t> 2</a:t>
                </a:r>
                <a:endPara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433714" y="3319934"/>
                <a:ext cx="404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latin typeface="Lucida Sans Unicode" panose="020B0602030504020204" pitchFamily="34" charset="0"/>
                    <a:cs typeface="Lucida Sans Unicode" panose="020B0602030504020204" pitchFamily="34" charset="0"/>
                  </a:rPr>
                  <a:t> 3</a:t>
                </a:r>
                <a:endPara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699488" y="3319626"/>
                <a:ext cx="404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latin typeface="Lucida Sans Unicode" panose="020B0602030504020204" pitchFamily="34" charset="0"/>
                    <a:cs typeface="Lucida Sans Unicode" panose="020B0602030504020204" pitchFamily="34" charset="0"/>
                  </a:rPr>
                  <a:t> 4</a:t>
                </a:r>
                <a:endPara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7401233" y="3332827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5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660956" y="3340423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6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10084118" y="3440905"/>
            <a:ext cx="167163" cy="160974"/>
            <a:chOff x="10084118" y="3440905"/>
            <a:chExt cx="167163" cy="160974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>
              <a:off x="10084118" y="3440905"/>
              <a:ext cx="167163" cy="160974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flipH="1">
              <a:off x="10088880" y="3443286"/>
              <a:ext cx="160020" cy="150032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5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3450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010" y="2223080"/>
            <a:ext cx="10807980" cy="29558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72950" y="4071526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Mistral" panose="03090702030407020403" pitchFamily="66" charset="0"/>
              </a:rPr>
              <a:t>Иванов</a:t>
            </a:r>
            <a:endParaRPr lang="ru-RU" sz="3600" dirty="0">
              <a:latin typeface="Mistral" panose="03090702030407020403" pitchFamily="66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3300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1703388" y="258763"/>
            <a:ext cx="8713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marL="0" lvl="2" algn="ctr">
              <a:spcBef>
                <a:spcPts val="600"/>
              </a:spcBef>
              <a:spcAft>
                <a:spcPts val="600"/>
              </a:spcAft>
              <a:buSzPct val="120000"/>
            </a:pPr>
            <a:r>
              <a:rPr lang="ru-RU" altLang="ru-RU" sz="3200" b="1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Отчетность</a:t>
            </a:r>
            <a:endParaRPr lang="ru-RU" altLang="ru-RU" sz="3600" b="1" dirty="0"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3" name="Picture 2" descr="http://s1.iconbird.com/ico/0612/database/w512h5121339253474Database1512x5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0623" y="4987567"/>
            <a:ext cx="1338263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5039400" y="5236804"/>
            <a:ext cx="792163" cy="617538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2590" y="1315620"/>
            <a:ext cx="98161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lvl="2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 Отчеты для проведения итогового сочинения (изложения):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itchFamily="34" charset="0"/>
              <a:buChar char="•"/>
              <a:defRPr/>
            </a:pPr>
            <a:r>
              <a:rPr lang="ru-RU" sz="2200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Списки  распределения участников по ОО (местам проведения)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itchFamily="34" charset="0"/>
              <a:buChar char="•"/>
              <a:defRPr/>
            </a:pPr>
            <a:r>
              <a:rPr lang="ru-RU" sz="2200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Ведомость проведения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itchFamily="34" charset="0"/>
              <a:buChar char="•"/>
              <a:defRPr/>
            </a:pPr>
            <a:r>
              <a:rPr lang="ru-RU" sz="2200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Протокол проверки</a:t>
            </a:r>
          </a:p>
          <a:p>
            <a:pPr marL="357188" lvl="2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 Доступна печать уведомлений для участников</a:t>
            </a:r>
          </a:p>
          <a:p>
            <a:pPr marL="357188" lvl="2" indent="-342900" algn="just">
              <a:spcAft>
                <a:spcPts val="1200"/>
              </a:spcAft>
              <a:buClr>
                <a:srgbClr val="2333CD"/>
              </a:buClr>
              <a:buSzPct val="150000"/>
              <a:defRPr/>
            </a:pPr>
            <a:endParaRPr lang="ru-RU" sz="2000" dirty="0">
              <a:solidFill>
                <a:srgbClr val="2333CD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20486" name="Picture 2" descr="C:\Users\oyukhnovich\Desktop\для презентации\ксерокопировани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0663" y="4855010"/>
            <a:ext cx="1217612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97190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1193" y="318451"/>
            <a:ext cx="10450470" cy="58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Порядок проверки и оценивания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49664" y="1288911"/>
            <a:ext cx="1009885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lvl="2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itchFamily="2" charset="2"/>
              <a:buChar char="q"/>
              <a:defRPr/>
            </a:pPr>
            <a:r>
              <a:rPr lang="ru-RU" sz="2200" b="1" u="sng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Требования: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itchFamily="34" charset="0"/>
              <a:buChar char="•"/>
              <a:defRPr/>
            </a:pPr>
            <a:r>
              <a:rPr lang="ru-RU" sz="2200" b="1" u="sng" dirty="0">
                <a:solidFill>
                  <a:srgbClr val="2333CD"/>
                </a:solidFill>
                <a:latin typeface="Cambria" panose="02040503050406030204" pitchFamily="18" charset="0"/>
              </a:rPr>
              <a:t>Объем итогового сочинения (изложения).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itchFamily="34" charset="0"/>
              <a:buChar char="•"/>
              <a:defRPr/>
            </a:pPr>
            <a:r>
              <a:rPr lang="ru-RU" sz="2200" b="1" u="sng" dirty="0">
                <a:solidFill>
                  <a:srgbClr val="2333CD"/>
                </a:solidFill>
                <a:latin typeface="Cambria" panose="02040503050406030204" pitchFamily="18" charset="0"/>
              </a:rPr>
              <a:t>Самостоятельность написания итогового сочинения (изложения</a:t>
            </a:r>
            <a:r>
              <a:rPr lang="ru-RU" sz="2200" b="1" u="sng" dirty="0" smtClean="0">
                <a:solidFill>
                  <a:srgbClr val="2333CD"/>
                </a:solidFill>
                <a:latin typeface="Cambria" panose="02040503050406030204" pitchFamily="18" charset="0"/>
              </a:rPr>
              <a:t>).</a:t>
            </a:r>
            <a:endParaRPr lang="en-US" sz="2200" b="1" u="sng" dirty="0" smtClean="0">
              <a:solidFill>
                <a:srgbClr val="2333CD"/>
              </a:solidFill>
              <a:latin typeface="Cambria" panose="02040503050406030204" pitchFamily="18" charset="0"/>
            </a:endParaRP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itchFamily="34" charset="0"/>
              <a:buChar char="•"/>
              <a:defRPr/>
            </a:pPr>
            <a:endParaRPr lang="ru-RU" sz="2200" b="1" u="sng" dirty="0">
              <a:solidFill>
                <a:srgbClr val="2333CD"/>
              </a:solidFill>
              <a:latin typeface="Cambria" panose="02040503050406030204" pitchFamily="18" charset="0"/>
            </a:endParaRPr>
          </a:p>
          <a:p>
            <a:pPr marL="357188" lvl="2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Оценивание: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ru-RU" sz="2200" b="1" dirty="0">
                <a:solidFill>
                  <a:srgbClr val="2333CD"/>
                </a:solidFill>
                <a:latin typeface="Cambria" panose="02040503050406030204" pitchFamily="18" charset="0"/>
              </a:rPr>
              <a:t>Соответствие теме.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ru-RU" sz="2200" b="1" dirty="0">
                <a:solidFill>
                  <a:srgbClr val="2333CD"/>
                </a:solidFill>
                <a:latin typeface="Cambria" panose="02040503050406030204" pitchFamily="18" charset="0"/>
              </a:rPr>
              <a:t>Аргументация. Привлечение литературного материала.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ru-RU" sz="2200" b="1" dirty="0">
                <a:solidFill>
                  <a:srgbClr val="2333CD"/>
                </a:solidFill>
                <a:latin typeface="Cambria" panose="02040503050406030204" pitchFamily="18" charset="0"/>
              </a:rPr>
              <a:t>Композиция и логика рассуждения.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ru-RU" sz="2200" b="1" dirty="0">
                <a:solidFill>
                  <a:srgbClr val="2333CD"/>
                </a:solidFill>
                <a:latin typeface="Cambria" panose="02040503050406030204" pitchFamily="18" charset="0"/>
              </a:rPr>
              <a:t>Качество письменной речи.</a:t>
            </a:r>
          </a:p>
          <a:p>
            <a:pPr marL="814388" lvl="3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ru-RU" sz="2200" b="1" dirty="0">
                <a:solidFill>
                  <a:srgbClr val="2333CD"/>
                </a:solidFill>
                <a:latin typeface="Cambria" panose="02040503050406030204" pitchFamily="18" charset="0"/>
              </a:rPr>
              <a:t>Грамотность.</a:t>
            </a:r>
            <a:endParaRPr lang="ru-RU" sz="2200" dirty="0">
              <a:solidFill>
                <a:srgbClr val="2333CD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9023" y="258763"/>
            <a:ext cx="797200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9832188" y="6547370"/>
            <a:ext cx="256966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2042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953" y="1633158"/>
            <a:ext cx="793115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75022" y="322471"/>
            <a:ext cx="8496300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Область заполнения ответственным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726441" y="2432414"/>
            <a:ext cx="3240087" cy="1295400"/>
          </a:xfrm>
          <a:prstGeom prst="round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0000"/>
              </a:solidFill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5617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s1.iconbird.com/ico/0612/database/w512h5121339253474Database1512x5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1831" y="4550420"/>
            <a:ext cx="1338263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3847225" y="4807865"/>
            <a:ext cx="792163" cy="617538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9721" y="1359637"/>
            <a:ext cx="3887787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7188" lvl="2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itchFamily="2" charset="2"/>
              <a:buChar char="q"/>
              <a:defRPr/>
            </a:pPr>
            <a:r>
              <a:rPr lang="ru-RU" sz="22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 Сканирование</a:t>
            </a:r>
          </a:p>
          <a:p>
            <a:pPr marL="357188" lvl="2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itchFamily="2" charset="2"/>
              <a:buChar char="q"/>
              <a:defRPr/>
            </a:pPr>
            <a:endParaRPr lang="ru-RU" sz="2200" b="1" dirty="0">
              <a:solidFill>
                <a:srgbClr val="2333CD"/>
              </a:solidFill>
              <a:latin typeface="Cambria" panose="02040503050406030204" pitchFamily="18" charset="0"/>
              <a:cs typeface="Times New Roman" pitchFamily="18" charset="0"/>
            </a:endParaRPr>
          </a:p>
          <a:p>
            <a:pPr marL="357188" lvl="2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itchFamily="2" charset="2"/>
              <a:buChar char="q"/>
              <a:defRPr/>
            </a:pPr>
            <a:r>
              <a:rPr lang="ru-RU" sz="22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 Распознавание </a:t>
            </a:r>
          </a:p>
          <a:p>
            <a:pPr marL="357188" lvl="2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itchFamily="2" charset="2"/>
              <a:buChar char="q"/>
              <a:defRPr/>
            </a:pPr>
            <a:endParaRPr lang="ru-RU" sz="2200" b="1" dirty="0">
              <a:solidFill>
                <a:srgbClr val="2333CD"/>
              </a:solidFill>
              <a:latin typeface="Cambria" panose="02040503050406030204" pitchFamily="18" charset="0"/>
              <a:cs typeface="Times New Roman" pitchFamily="18" charset="0"/>
            </a:endParaRPr>
          </a:p>
          <a:p>
            <a:pPr marL="357188" lvl="2" indent="-342900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itchFamily="2" charset="2"/>
              <a:buChar char="q"/>
              <a:defRPr/>
            </a:pPr>
            <a:r>
              <a:rPr lang="ru-RU" sz="22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itchFamily="18" charset="0"/>
              </a:rPr>
              <a:t> Верификация</a:t>
            </a:r>
            <a:endParaRPr lang="ru-RU" sz="2000" b="1" dirty="0">
              <a:solidFill>
                <a:srgbClr val="2333CD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23557" name="Прямоугольник 5"/>
          <p:cNvSpPr>
            <a:spLocks noChangeArrowheads="1"/>
          </p:cNvSpPr>
          <p:nvPr/>
        </p:nvSpPr>
        <p:spPr bwMode="auto">
          <a:xfrm>
            <a:off x="1703388" y="318451"/>
            <a:ext cx="8713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marL="0" lvl="2" algn="ctr">
              <a:spcBef>
                <a:spcPts val="600"/>
              </a:spcBef>
              <a:spcAft>
                <a:spcPts val="600"/>
              </a:spcAft>
              <a:buSzPct val="120000"/>
            </a:pPr>
            <a:r>
              <a:rPr lang="ru-RU" altLang="ru-RU" sz="3200" b="1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Обработка бланков сочинений</a:t>
            </a:r>
            <a:endParaRPr lang="ru-RU" altLang="ru-RU" sz="3600" b="1" dirty="0"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8" name="Picture 7" descr="j0195384"/>
          <p:cNvPicPr>
            <a:picLocks noGrp="1"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6486" y="1777943"/>
            <a:ext cx="1528763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20298">
            <a:off x="2446923" y="4476078"/>
            <a:ext cx="906462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36810">
            <a:off x="1902295" y="4625149"/>
            <a:ext cx="90646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7" descr="mko_logo_02 Копировать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7253587" y="3141028"/>
            <a:ext cx="42802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marL="0" lvl="2" algn="ctr">
              <a:spcBef>
                <a:spcPts val="600"/>
              </a:spcBef>
              <a:spcAft>
                <a:spcPts val="600"/>
              </a:spcAft>
              <a:buSzPct val="120000"/>
            </a:pPr>
            <a:r>
              <a:rPr lang="ru-RU" altLang="ru-RU" sz="3200" b="1" dirty="0" smtClean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уровне РЦОИ</a:t>
            </a:r>
            <a:endParaRPr lang="ru-RU" altLang="ru-RU" sz="3600" b="1" dirty="0"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9233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1403984" y="258763"/>
            <a:ext cx="8713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marL="0" lvl="2" algn="ctr">
              <a:spcBef>
                <a:spcPts val="600"/>
              </a:spcBef>
              <a:spcAft>
                <a:spcPts val="600"/>
              </a:spcAft>
              <a:buSzPct val="120000"/>
            </a:pPr>
            <a:r>
              <a:rPr lang="ru-RU" altLang="ru-RU" sz="2800" b="1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Результаты итогового сочинения (изложения)</a:t>
            </a:r>
            <a:endParaRPr lang="ru-RU" altLang="ru-RU" sz="3600" b="1"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Прямоугольник 2"/>
          <p:cNvSpPr>
            <a:spLocks noChangeArrowheads="1"/>
          </p:cNvSpPr>
          <p:nvPr/>
        </p:nvSpPr>
        <p:spPr bwMode="auto">
          <a:xfrm>
            <a:off x="826198" y="1292388"/>
            <a:ext cx="10576260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357188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lvl="2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2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Доступен просмотр результатов итогового сочинения (изложения) в </a:t>
            </a:r>
            <a:r>
              <a:rPr lang="ru-RU" altLang="ru-RU" sz="24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Планирование ГИА (ЕГЭ) 2016 и </a:t>
            </a:r>
            <a:r>
              <a:rPr lang="ru-RU" altLang="ru-RU" sz="2400" b="1" dirty="0" smtClean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ведомостях </a:t>
            </a:r>
            <a:r>
              <a:rPr lang="ru-RU" altLang="ru-RU" sz="24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 результатами</a:t>
            </a:r>
          </a:p>
          <a:p>
            <a:pPr lvl="2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400" b="1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Допуск к ГИА </a:t>
            </a:r>
            <a:r>
              <a:rPr lang="ru-RU" altLang="ru-RU" sz="24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устанавливается в зависимости от результата итогового сочинения (изложения)</a:t>
            </a:r>
            <a:endParaRPr lang="ru-RU" altLang="ru-RU" sz="2200" dirty="0">
              <a:solidFill>
                <a:srgbClr val="2333CD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80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1557" y="4101074"/>
            <a:ext cx="3678238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034145" y="4445561"/>
            <a:ext cx="792162" cy="619125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anose="02040503050406030204" pitchFamily="18" charset="0"/>
            </a:endParaRPr>
          </a:p>
        </p:txBody>
      </p:sp>
      <p:pic>
        <p:nvPicPr>
          <p:cNvPr id="24582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0657" y="3727217"/>
            <a:ext cx="1449387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7026332" y="5283761"/>
            <a:ext cx="21478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r>
              <a:rPr lang="ru-RU" altLang="ru-RU" sz="2400" b="1">
                <a:solidFill>
                  <a:srgbClr val="2333CD"/>
                </a:solidFill>
                <a:latin typeface="Cambria" panose="02040503050406030204" pitchFamily="18" charset="0"/>
              </a:rPr>
              <a:t>Допуск к ГИА</a:t>
            </a:r>
          </a:p>
        </p:txBody>
      </p:sp>
      <p:pic>
        <p:nvPicPr>
          <p:cNvPr id="8" name="Рисунок 7" descr="mko_logo_02 Копироват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54889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 txBox="1">
            <a:spLocks/>
          </p:cNvSpPr>
          <p:nvPr/>
        </p:nvSpPr>
        <p:spPr bwMode="auto">
          <a:xfrm>
            <a:off x="1647882" y="358932"/>
            <a:ext cx="82296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262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Проблемы</a:t>
            </a:r>
          </a:p>
        </p:txBody>
      </p:sp>
      <p:sp>
        <p:nvSpPr>
          <p:cNvPr id="28675" name="Прямоугольник 2"/>
          <p:cNvSpPr>
            <a:spLocks noChangeArrowheads="1"/>
          </p:cNvSpPr>
          <p:nvPr/>
        </p:nvSpPr>
        <p:spPr bwMode="auto">
          <a:xfrm>
            <a:off x="455084" y="1855426"/>
            <a:ext cx="1086567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814388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8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Копирование </a:t>
            </a:r>
            <a:r>
              <a:rPr lang="ru-RU" altLang="ru-RU" sz="28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бланков вместо распечатки индивидуальных бланков</a:t>
            </a: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8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Ошибки при переносе отметок с копий в оригиналы бланков регистрации</a:t>
            </a:r>
          </a:p>
          <a:p>
            <a:pPr lvl="3" algn="just">
              <a:spcAft>
                <a:spcPts val="1200"/>
              </a:spcAft>
              <a:buClr>
                <a:srgbClr val="2333CD"/>
              </a:buClr>
              <a:buSzPct val="150000"/>
              <a:buFont typeface="Wingdings" panose="05000000000000000000" pitchFamily="2" charset="2"/>
              <a:buChar char="q"/>
            </a:pPr>
            <a:r>
              <a:rPr lang="ru-RU" altLang="ru-RU" sz="2800" dirty="0" smtClean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Несвоевременная </a:t>
            </a:r>
            <a:r>
              <a:rPr lang="ru-RU" altLang="ru-RU" sz="2800" dirty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altLang="ru-RU" sz="2800" dirty="0" smtClean="0">
                <a:solidFill>
                  <a:srgbClr val="2333CD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работ</a:t>
            </a:r>
            <a:endParaRPr lang="ru-RU" altLang="ru-RU" sz="2800" dirty="0">
              <a:solidFill>
                <a:srgbClr val="2333CD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8745" y="258763"/>
            <a:ext cx="648129" cy="70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024697" y="6547370"/>
            <a:ext cx="2089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ГБУ «РЦМКО»  КАЗАНЬ </a:t>
            </a:r>
            <a:r>
              <a:rPr lang="ru-RU" sz="10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2015 </a:t>
            </a:r>
            <a:r>
              <a:rPr lang="ru-RU" sz="1000" dirty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©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8912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4067" y="5226298"/>
            <a:ext cx="4902111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</a:rPr>
              <a:t>БЛАГОДАРИМ ЗА ВНИМАНИЕ!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43606" y="1196752"/>
            <a:ext cx="7789361" cy="10772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 smtClean="0">
                <a:solidFill>
                  <a:srgbClr val="C00000"/>
                </a:solidFill>
                <a:ea typeface="Calibri"/>
                <a:cs typeface="Times New Roman" panose="02020603050405020304" pitchFamily="18" charset="0"/>
              </a:rPr>
              <a:t>Кто </a:t>
            </a:r>
            <a:r>
              <a:rPr lang="ru-RU" sz="3200" b="1" dirty="0">
                <a:solidFill>
                  <a:srgbClr val="C00000"/>
                </a:solidFill>
                <a:ea typeface="Calibri"/>
                <a:cs typeface="Times New Roman" panose="02020603050405020304" pitchFamily="18" charset="0"/>
              </a:rPr>
              <a:t>хочет - ищет способ, </a:t>
            </a:r>
            <a:endParaRPr lang="ru-RU" sz="3200" b="1" dirty="0" smtClean="0">
              <a:solidFill>
                <a:srgbClr val="C00000"/>
              </a:solidFill>
              <a:ea typeface="Calibri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200" b="1" dirty="0" smtClean="0">
                <a:solidFill>
                  <a:srgbClr val="C00000"/>
                </a:solidFill>
                <a:ea typeface="Calibri"/>
                <a:cs typeface="Times New Roman" panose="02020603050405020304" pitchFamily="18" charset="0"/>
              </a:rPr>
              <a:t>кто </a:t>
            </a:r>
            <a:r>
              <a:rPr lang="ru-RU" sz="3200" b="1" dirty="0">
                <a:solidFill>
                  <a:srgbClr val="C00000"/>
                </a:solidFill>
                <a:ea typeface="Calibri"/>
                <a:cs typeface="Times New Roman" panose="02020603050405020304" pitchFamily="18" charset="0"/>
              </a:rPr>
              <a:t>не хочет - ищет </a:t>
            </a:r>
            <a:r>
              <a:rPr lang="ru-RU" sz="3200" b="1" dirty="0" smtClean="0">
                <a:solidFill>
                  <a:srgbClr val="C00000"/>
                </a:solidFill>
                <a:ea typeface="Calibri"/>
                <a:cs typeface="Times New Roman" panose="02020603050405020304" pitchFamily="18" charset="0"/>
              </a:rPr>
              <a:t>причину</a:t>
            </a:r>
          </a:p>
        </p:txBody>
      </p:sp>
      <p:pic>
        <p:nvPicPr>
          <p:cNvPr id="3074" name="Picture 2" descr="C:\Users\ulkaslan\AppData\Local\Microsoft\Windows\Temporary Internet Files\Content.Outlook\EUU3UU40\Сокра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7861" y="2636656"/>
            <a:ext cx="206792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34501" y="3383158"/>
            <a:ext cx="14045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800" b="1" i="1" dirty="0">
                <a:solidFill>
                  <a:srgbClr val="C00000"/>
                </a:solidFill>
              </a:rPr>
              <a:t>Сократ</a:t>
            </a:r>
          </a:p>
        </p:txBody>
      </p:sp>
    </p:spTree>
    <p:extLst>
      <p:ext uri="{BB962C8B-B14F-4D97-AF65-F5344CB8AC3E}">
        <p14:creationId xmlns:p14="http://schemas.microsoft.com/office/powerpoint/2010/main" xmlns="" val="1124808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7999"/>
          </a:xfrm>
          <a:prstGeom prst="rect">
            <a:avLst/>
          </a:prstGeom>
          <a:noFill/>
        </p:spPr>
      </p:pic>
      <p:pic>
        <p:nvPicPr>
          <p:cNvPr id="3" name="Рисунок 2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3055" y="4417023"/>
            <a:ext cx="1314113" cy="142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8514" y="1419272"/>
            <a:ext cx="2413801" cy="26247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45249" y="746646"/>
            <a:ext cx="7101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0099"/>
                </a:solidFill>
                <a:latin typeface="Cambria" panose="02040503050406030204" pitchFamily="18" charset="0"/>
              </a:rPr>
              <a:t>Спасибо за внимание!</a:t>
            </a:r>
          </a:p>
          <a:p>
            <a:pPr algn="ctr"/>
            <a:endParaRPr lang="ru-RU" sz="3600" b="1" dirty="0">
              <a:solidFill>
                <a:srgbClr val="A20000"/>
              </a:solidFill>
              <a:latin typeface="Cambria" panose="020405030504060302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5884" y="1531301"/>
            <a:ext cx="1992630" cy="26568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70638" y="4316292"/>
            <a:ext cx="30616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0099"/>
                </a:solidFill>
                <a:latin typeface="Cambria" panose="02040503050406030204" pitchFamily="18" charset="0"/>
              </a:rPr>
              <a:t>КОНТАКТЫ:</a:t>
            </a:r>
          </a:p>
          <a:p>
            <a:r>
              <a:rPr lang="ru-RU" sz="2000" dirty="0" err="1" smtClean="0">
                <a:solidFill>
                  <a:srgbClr val="000099"/>
                </a:solidFill>
                <a:latin typeface="Cambria" panose="02040503050406030204" pitchFamily="18" charset="0"/>
              </a:rPr>
              <a:t>г.Казань</a:t>
            </a:r>
            <a:r>
              <a:rPr lang="ru-RU" sz="2000" dirty="0">
                <a:solidFill>
                  <a:srgbClr val="000099"/>
                </a:solidFill>
                <a:latin typeface="Cambria" panose="02040503050406030204" pitchFamily="18" charset="0"/>
              </a:rPr>
              <a:t>, </a:t>
            </a:r>
            <a:r>
              <a:rPr lang="ru-RU" sz="2000" dirty="0" err="1">
                <a:solidFill>
                  <a:srgbClr val="000099"/>
                </a:solidFill>
                <a:latin typeface="Cambria" panose="02040503050406030204" pitchFamily="18" charset="0"/>
              </a:rPr>
              <a:t>ул.Боевая</a:t>
            </a:r>
            <a:r>
              <a:rPr lang="ru-RU" sz="2000" dirty="0">
                <a:solidFill>
                  <a:srgbClr val="000099"/>
                </a:solidFill>
                <a:latin typeface="Cambria" panose="02040503050406030204" pitchFamily="18" charset="0"/>
              </a:rPr>
              <a:t> д.13</a:t>
            </a:r>
          </a:p>
          <a:p>
            <a:r>
              <a:rPr lang="ru-RU" sz="2000" dirty="0">
                <a:solidFill>
                  <a:srgbClr val="000099"/>
                </a:solidFill>
                <a:latin typeface="Cambria" panose="02040503050406030204" pitchFamily="18" charset="0"/>
              </a:rPr>
              <a:t>e-</a:t>
            </a:r>
            <a:r>
              <a:rPr lang="ru-RU" sz="2000" dirty="0" err="1">
                <a:solidFill>
                  <a:srgbClr val="000099"/>
                </a:solidFill>
                <a:latin typeface="Cambria" panose="02040503050406030204" pitchFamily="18" charset="0"/>
              </a:rPr>
              <a:t>mail</a:t>
            </a:r>
            <a:r>
              <a:rPr lang="ru-RU" sz="2000" dirty="0">
                <a:solidFill>
                  <a:srgbClr val="000099"/>
                </a:solidFill>
                <a:latin typeface="Cambria" panose="02040503050406030204" pitchFamily="18" charset="0"/>
              </a:rPr>
              <a:t>: egerbd@gmail.com</a:t>
            </a:r>
          </a:p>
          <a:p>
            <a:r>
              <a:rPr lang="ru-RU" sz="2000" dirty="0">
                <a:solidFill>
                  <a:srgbClr val="000099"/>
                </a:solidFill>
                <a:latin typeface="Cambria" panose="02040503050406030204" pitchFamily="18" charset="0"/>
              </a:rPr>
              <a:t>тел:(</a:t>
            </a:r>
            <a:r>
              <a:rPr lang="ru-RU" sz="2000" dirty="0" smtClean="0">
                <a:solidFill>
                  <a:srgbClr val="000099"/>
                </a:solidFill>
                <a:latin typeface="Cambria" panose="02040503050406030204" pitchFamily="18" charset="0"/>
              </a:rPr>
              <a:t>843)223-09-07</a:t>
            </a:r>
          </a:p>
          <a:p>
            <a:r>
              <a:rPr lang="en-US" sz="2000" dirty="0" smtClean="0">
                <a:solidFill>
                  <a:srgbClr val="000099"/>
                </a:solidFill>
                <a:latin typeface="Cambria" panose="02040503050406030204" pitchFamily="18" charset="0"/>
              </a:rPr>
              <a:t>web: www.rcmko.r</a:t>
            </a:r>
            <a:r>
              <a:rPr lang="en-US" sz="2000" dirty="0">
                <a:solidFill>
                  <a:srgbClr val="000099"/>
                </a:solidFill>
                <a:latin typeface="Cambria" panose="02040503050406030204" pitchFamily="18" charset="0"/>
              </a:rPr>
              <a:t>u</a:t>
            </a:r>
            <a:endParaRPr lang="ru-RU" sz="2000" dirty="0">
              <a:solidFill>
                <a:srgbClr val="000099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2032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5314</TotalTime>
  <Words>2518</Words>
  <Application>Microsoft Office PowerPoint</Application>
  <PresentationFormat>Произвольный</PresentationFormat>
  <Paragraphs>823</Paragraphs>
  <Slides>35</Slides>
  <Notes>16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Тема Office</vt:lpstr>
      <vt:lpstr>Лист Microsoft Office Excel 97-2003</vt:lpstr>
      <vt:lpstr>Слайд 1</vt:lpstr>
      <vt:lpstr>Онлайн наблюдение</vt:lpstr>
      <vt:lpstr>Результаты работы за 2015 год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А. Кудрова</dc:creator>
  <cp:lastModifiedBy>Налья Михайловна</cp:lastModifiedBy>
  <cp:revision>487</cp:revision>
  <cp:lastPrinted>2015-02-23T19:16:10Z</cp:lastPrinted>
  <dcterms:created xsi:type="dcterms:W3CDTF">2014-09-11T07:19:40Z</dcterms:created>
  <dcterms:modified xsi:type="dcterms:W3CDTF">2015-11-20T06:15:41Z</dcterms:modified>
</cp:coreProperties>
</file>